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ED2CE"/>
          </a:solidFill>
        </a:fill>
      </a:tcStyle>
    </a:wholeTbl>
    <a:band2H>
      <a:tcTxStyle b="def" i="def"/>
      <a:tcStyle>
        <a:tcBdr/>
        <a:fill>
          <a:solidFill>
            <a:srgbClr val="F7EA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p:nvPr>
            <p:ph type="sldImg"/>
          </p:nvPr>
        </p:nvSpPr>
        <p:spPr>
          <a:xfrm>
            <a:off x="1143000" y="685800"/>
            <a:ext cx="4572000" cy="3429000"/>
          </a:xfrm>
          <a:prstGeom prst="rect">
            <a:avLst/>
          </a:prstGeom>
        </p:spPr>
        <p:txBody>
          <a:bodyPr/>
          <a:lstStyle/>
          <a:p>
            <a:pPr/>
          </a:p>
        </p:txBody>
      </p:sp>
      <p:sp>
        <p:nvSpPr>
          <p:cNvPr id="193" name="Shape 19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a:latin typeface="+mj-lt"/>
        <a:ea typeface="+mj-ea"/>
        <a:cs typeface="+mj-cs"/>
        <a:sym typeface="Helvetica Neue"/>
      </a:defRPr>
    </a:lvl1pPr>
    <a:lvl2pPr indent="228600" latinLnBrk="0">
      <a:defRPr>
        <a:latin typeface="+mj-lt"/>
        <a:ea typeface="+mj-ea"/>
        <a:cs typeface="+mj-cs"/>
        <a:sym typeface="Helvetica Neue"/>
      </a:defRPr>
    </a:lvl2pPr>
    <a:lvl3pPr indent="457200" latinLnBrk="0">
      <a:defRPr>
        <a:latin typeface="+mj-lt"/>
        <a:ea typeface="+mj-ea"/>
        <a:cs typeface="+mj-cs"/>
        <a:sym typeface="Helvetica Neue"/>
      </a:defRPr>
    </a:lvl3pPr>
    <a:lvl4pPr indent="685800" latinLnBrk="0">
      <a:defRPr>
        <a:latin typeface="+mj-lt"/>
        <a:ea typeface="+mj-ea"/>
        <a:cs typeface="+mj-cs"/>
        <a:sym typeface="Helvetica Neue"/>
      </a:defRPr>
    </a:lvl4pPr>
    <a:lvl5pPr indent="914400" latinLnBrk="0">
      <a:defRPr>
        <a:latin typeface="+mj-lt"/>
        <a:ea typeface="+mj-ea"/>
        <a:cs typeface="+mj-cs"/>
        <a:sym typeface="Helvetica Neue"/>
      </a:defRPr>
    </a:lvl5pPr>
    <a:lvl6pPr indent="1143000" latinLnBrk="0">
      <a:defRPr>
        <a:latin typeface="+mj-lt"/>
        <a:ea typeface="+mj-ea"/>
        <a:cs typeface="+mj-cs"/>
        <a:sym typeface="Helvetica Neue"/>
      </a:defRPr>
    </a:lvl6pPr>
    <a:lvl7pPr indent="1371600" latinLnBrk="0">
      <a:defRPr>
        <a:latin typeface="+mj-lt"/>
        <a:ea typeface="+mj-ea"/>
        <a:cs typeface="+mj-cs"/>
        <a:sym typeface="Helvetica Neue"/>
      </a:defRPr>
    </a:lvl7pPr>
    <a:lvl8pPr indent="1600200" latinLnBrk="0">
      <a:defRPr>
        <a:latin typeface="+mj-lt"/>
        <a:ea typeface="+mj-ea"/>
        <a:cs typeface="+mj-cs"/>
        <a:sym typeface="Helvetica Neue"/>
      </a:defRPr>
    </a:lvl8pPr>
    <a:lvl9pPr indent="1828800" latinLnBrk="0">
      <a:defRPr>
        <a:latin typeface="+mj-lt"/>
        <a:ea typeface="+mj-ea"/>
        <a:cs typeface="+mj-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Title Text</a:t>
            </a:r>
          </a:p>
        </p:txBody>
      </p:sp>
      <p:sp>
        <p:nvSpPr>
          <p:cNvPr id="21" name="Shape 21"/>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146" name="Shape 146"/>
          <p:cNvSpPr/>
          <p:nvPr/>
        </p:nvSpPr>
        <p:spPr>
          <a:xfrm>
            <a:off x="152400" y="533400"/>
            <a:ext cx="8832850" cy="0"/>
          </a:xfrm>
          <a:prstGeom prst="line">
            <a:avLst/>
          </a:prstGeom>
          <a:ln w="11430">
            <a:solidFill>
              <a:srgbClr val="7B9899"/>
            </a:solidFill>
            <a:prstDash val="sysDash"/>
          </a:ln>
        </p:spPr>
        <p:txBody>
          <a:bodyPr lIns="45719" rIns="45719"/>
          <a:lstStyle/>
          <a:p>
            <a:pPr/>
          </a:p>
        </p:txBody>
      </p:sp>
      <p:sp>
        <p:nvSpPr>
          <p:cNvPr id="147" name="Shape 147"/>
          <p:cNvSpPr/>
          <p:nvPr/>
        </p:nvSpPr>
        <p:spPr>
          <a:xfrm>
            <a:off x="-1" y="6705600"/>
            <a:ext cx="9144002" cy="152400"/>
          </a:xfrm>
          <a:prstGeom prst="rect">
            <a:avLst/>
          </a:prstGeom>
          <a:solidFill>
            <a:srgbClr val="FFFFFF"/>
          </a:solidFill>
          <a:ln w="12700">
            <a:miter lim="400000"/>
          </a:ln>
        </p:spPr>
        <p:txBody>
          <a:bodyPr lIns="45719" rIns="45719" anchor="ctr"/>
          <a:lstStyle/>
          <a:p>
            <a:pPr>
              <a:defRPr>
                <a:latin typeface="Georgia"/>
                <a:ea typeface="Georgia"/>
                <a:cs typeface="Georgia"/>
                <a:sym typeface="Georgia"/>
              </a:defRPr>
            </a:pPr>
          </a:p>
        </p:txBody>
      </p:sp>
      <p:sp>
        <p:nvSpPr>
          <p:cNvPr id="148" name="Shape 148"/>
          <p:cNvSpPr/>
          <p:nvPr/>
        </p:nvSpPr>
        <p:spPr>
          <a:xfrm>
            <a:off x="8991600" y="0"/>
            <a:ext cx="152400" cy="6858000"/>
          </a:xfrm>
          <a:prstGeom prst="rect">
            <a:avLst/>
          </a:prstGeom>
          <a:solidFill>
            <a:srgbClr val="FFFFFF"/>
          </a:solidFill>
          <a:ln w="12700">
            <a:miter lim="400000"/>
          </a:ln>
        </p:spPr>
        <p:txBody>
          <a:bodyPr lIns="45719" rIns="45719" anchor="ctr"/>
          <a:lstStyle/>
          <a:p>
            <a:pPr>
              <a:defRPr>
                <a:latin typeface="Georgia"/>
                <a:ea typeface="Georgia"/>
                <a:cs typeface="Georgia"/>
                <a:sym typeface="Georgia"/>
              </a:defRPr>
            </a:pPr>
          </a:p>
        </p:txBody>
      </p:sp>
      <p:sp>
        <p:nvSpPr>
          <p:cNvPr id="149" name="Shape 149"/>
          <p:cNvSpPr/>
          <p:nvPr/>
        </p:nvSpPr>
        <p:spPr>
          <a:xfrm>
            <a:off x="-1" y="0"/>
            <a:ext cx="9144002" cy="152400"/>
          </a:xfrm>
          <a:prstGeom prst="rect">
            <a:avLst/>
          </a:prstGeom>
          <a:solidFill>
            <a:srgbClr val="FFFFFF"/>
          </a:solidFill>
          <a:ln w="12700">
            <a:miter lim="400000"/>
          </a:ln>
        </p:spPr>
        <p:txBody>
          <a:bodyPr lIns="45719" rIns="45719" anchor="ctr"/>
          <a:lstStyle/>
          <a:p>
            <a:pPr>
              <a:defRPr>
                <a:latin typeface="Georgia"/>
                <a:ea typeface="Georgia"/>
                <a:cs typeface="Georgia"/>
                <a:sym typeface="Georgia"/>
              </a:defRPr>
            </a:pPr>
          </a:p>
        </p:txBody>
      </p:sp>
      <p:sp>
        <p:nvSpPr>
          <p:cNvPr id="150" name="Shape 150"/>
          <p:cNvSpPr/>
          <p:nvPr/>
        </p:nvSpPr>
        <p:spPr>
          <a:xfrm>
            <a:off x="0" y="0"/>
            <a:ext cx="152400" cy="6858000"/>
          </a:xfrm>
          <a:prstGeom prst="rect">
            <a:avLst/>
          </a:prstGeom>
          <a:solidFill>
            <a:srgbClr val="FFFFFF"/>
          </a:solidFill>
          <a:ln w="12700">
            <a:miter lim="400000"/>
          </a:ln>
        </p:spPr>
        <p:txBody>
          <a:bodyPr lIns="45719" rIns="45719" anchor="ctr"/>
          <a:lstStyle/>
          <a:p>
            <a:pPr>
              <a:defRPr>
                <a:latin typeface="Georgia"/>
                <a:ea typeface="Georgia"/>
                <a:cs typeface="Georgia"/>
                <a:sym typeface="Georgia"/>
              </a:defRPr>
            </a:pPr>
          </a:p>
        </p:txBody>
      </p:sp>
      <p:sp>
        <p:nvSpPr>
          <p:cNvPr id="151" name="Shape 151"/>
          <p:cNvSpPr/>
          <p:nvPr/>
        </p:nvSpPr>
        <p:spPr>
          <a:xfrm>
            <a:off x="152400" y="152400"/>
            <a:ext cx="8832850" cy="301625"/>
          </a:xfrm>
          <a:prstGeom prst="rect">
            <a:avLst/>
          </a:prstGeom>
          <a:solidFill>
            <a:srgbClr val="8CADAE"/>
          </a:solidFill>
          <a:ln w="12700">
            <a:miter lim="400000"/>
          </a:ln>
        </p:spPr>
        <p:txBody>
          <a:bodyPr lIns="45719" rIns="45719" anchor="ctr"/>
          <a:lstStyle/>
          <a:p>
            <a:pPr/>
          </a:p>
        </p:txBody>
      </p:sp>
      <p:sp>
        <p:nvSpPr>
          <p:cNvPr id="152" name="Shape 152"/>
          <p:cNvSpPr/>
          <p:nvPr/>
        </p:nvSpPr>
        <p:spPr>
          <a:xfrm>
            <a:off x="152400" y="609600"/>
            <a:ext cx="2743200" cy="58674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53" name="Shape 153"/>
          <p:cNvSpPr/>
          <p:nvPr/>
        </p:nvSpPr>
        <p:spPr>
          <a:xfrm>
            <a:off x="152400" y="155575"/>
            <a:ext cx="8832850" cy="6546850"/>
          </a:xfrm>
          <a:prstGeom prst="rect">
            <a:avLst/>
          </a:prstGeom>
          <a:ln>
            <a:solidFill>
              <a:srgbClr val="7B9899"/>
            </a:solidFill>
          </a:ln>
        </p:spPr>
        <p:txBody>
          <a:bodyPr lIns="45719" rIns="45719" anchor="ctr"/>
          <a:lstStyle/>
          <a:p>
            <a:pPr/>
          </a:p>
        </p:txBody>
      </p:sp>
      <p:sp>
        <p:nvSpPr>
          <p:cNvPr id="154" name="Shape 154"/>
          <p:cNvSpPr/>
          <p:nvPr/>
        </p:nvSpPr>
        <p:spPr>
          <a:xfrm>
            <a:off x="1295400" y="228600"/>
            <a:ext cx="609600" cy="609600"/>
          </a:xfrm>
          <a:prstGeom prst="ellipse">
            <a:avLst/>
          </a:prstGeom>
          <a:solidFill>
            <a:srgbClr val="FFFFFF"/>
          </a:solidFill>
          <a:ln w="12700">
            <a:miter lim="400000"/>
          </a:ln>
        </p:spPr>
        <p:txBody>
          <a:bodyPr lIns="45719" rIns="45719" anchor="ctr"/>
          <a:lstStyle/>
          <a:p>
            <a:pPr algn="ctr">
              <a:defRPr>
                <a:solidFill>
                  <a:srgbClr val="FFFFFF"/>
                </a:solidFill>
              </a:defRPr>
            </a:pPr>
          </a:p>
        </p:txBody>
      </p:sp>
      <p:sp>
        <p:nvSpPr>
          <p:cNvPr id="155" name="Shape 155"/>
          <p:cNvSpPr/>
          <p:nvPr/>
        </p:nvSpPr>
        <p:spPr>
          <a:xfrm>
            <a:off x="1390650" y="323850"/>
            <a:ext cx="419100" cy="419100"/>
          </a:xfrm>
          <a:prstGeom prst="ellipse">
            <a:avLst/>
          </a:prstGeom>
          <a:solidFill>
            <a:srgbClr val="FFFFFF"/>
          </a:solidFill>
          <a:ln w="50800" cap="rnd">
            <a:solidFill>
              <a:srgbClr val="7B9899"/>
            </a:solidFill>
          </a:ln>
        </p:spPr>
        <p:txBody>
          <a:bodyPr lIns="45719" rIns="45719" anchor="ctr"/>
          <a:lstStyle/>
          <a:p>
            <a:pPr algn="ctr">
              <a:defRPr>
                <a:solidFill>
                  <a:srgbClr val="FFFFFF"/>
                </a:solidFill>
              </a:defRPr>
            </a:pPr>
          </a:p>
        </p:txBody>
      </p:sp>
      <p:sp>
        <p:nvSpPr>
          <p:cNvPr id="156" name="Shape 156"/>
          <p:cNvSpPr/>
          <p:nvPr/>
        </p:nvSpPr>
        <p:spPr>
          <a:xfrm>
            <a:off x="149225" y="6388099"/>
            <a:ext cx="8832850" cy="309564"/>
          </a:xfrm>
          <a:prstGeom prst="rect">
            <a:avLst/>
          </a:prstGeom>
          <a:solidFill>
            <a:srgbClr val="8CADAE"/>
          </a:solidFill>
          <a:ln w="12700">
            <a:miter lim="400000"/>
          </a:ln>
        </p:spPr>
        <p:txBody>
          <a:bodyPr lIns="45719" rIns="45719" anchor="ctr"/>
          <a:lstStyle/>
          <a:p>
            <a:pPr/>
          </a:p>
        </p:txBody>
      </p:sp>
      <p:sp>
        <p:nvSpPr>
          <p:cNvPr id="157" name="Shape 157"/>
          <p:cNvSpPr/>
          <p:nvPr>
            <p:ph type="title"/>
          </p:nvPr>
        </p:nvSpPr>
        <p:spPr>
          <a:prstGeom prst="rect">
            <a:avLst/>
          </a:prstGeom>
        </p:spPr>
        <p:txBody>
          <a:bodyPr/>
          <a:lstStyle/>
          <a:p>
            <a:pPr/>
            <a:r>
              <a:t>Title Text</a:t>
            </a:r>
          </a:p>
        </p:txBody>
      </p:sp>
      <p:sp>
        <p:nvSpPr>
          <p:cNvPr id="158" name="Shape 158"/>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59" name="Shape 159"/>
          <p:cNvSpPr/>
          <p:nvPr>
            <p:ph type="sldNum" sz="quarter" idx="2"/>
          </p:nvPr>
        </p:nvSpPr>
        <p:spPr>
          <a:xfrm>
            <a:off x="1442114" y="367030"/>
            <a:ext cx="316172" cy="3327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solidFill>
          <a:srgbClr val="C5D1D7"/>
        </a:solidFill>
      </p:bgPr>
    </p:bg>
    <p:spTree>
      <p:nvGrpSpPr>
        <p:cNvPr id="1" name=""/>
        <p:cNvGrpSpPr/>
        <p:nvPr/>
      </p:nvGrpSpPr>
      <p:grpSpPr>
        <a:xfrm>
          <a:off x="0" y="0"/>
          <a:ext cx="0" cy="0"/>
          <a:chOff x="0" y="0"/>
          <a:chExt cx="0" cy="0"/>
        </a:xfrm>
      </p:grpSpPr>
      <p:sp>
        <p:nvSpPr>
          <p:cNvPr id="166" name="Shape 166"/>
          <p:cNvSpPr/>
          <p:nvPr>
            <p:ph type="title"/>
          </p:nvPr>
        </p:nvSpPr>
        <p:spPr>
          <a:prstGeom prst="rect">
            <a:avLst/>
          </a:prstGeom>
        </p:spPr>
        <p:txBody>
          <a:bodyPr/>
          <a:lstStyle/>
          <a:p>
            <a:pPr/>
            <a:r>
              <a:t>Title Text</a:t>
            </a:r>
          </a:p>
        </p:txBody>
      </p:sp>
      <p:sp>
        <p:nvSpPr>
          <p:cNvPr id="167" name="Shape 16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68" name="Shape 1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solidFill>
          <a:srgbClr val="C5D1D7"/>
        </a:solidFill>
      </p:bgPr>
    </p:bg>
    <p:spTree>
      <p:nvGrpSpPr>
        <p:cNvPr id="1" name=""/>
        <p:cNvGrpSpPr/>
        <p:nvPr/>
      </p:nvGrpSpPr>
      <p:grpSpPr>
        <a:xfrm>
          <a:off x="0" y="0"/>
          <a:ext cx="0" cy="0"/>
          <a:chOff x="0" y="0"/>
          <a:chExt cx="0" cy="0"/>
        </a:xfrm>
      </p:grpSpPr>
      <p:sp>
        <p:nvSpPr>
          <p:cNvPr id="175" name="Shape 175"/>
          <p:cNvSpPr/>
          <p:nvPr/>
        </p:nvSpPr>
        <p:spPr>
          <a:xfrm>
            <a:off x="-1" y="6705600"/>
            <a:ext cx="9144002" cy="152400"/>
          </a:xfrm>
          <a:prstGeom prst="rect">
            <a:avLst/>
          </a:prstGeom>
          <a:solidFill>
            <a:srgbClr val="FFFFFF"/>
          </a:solidFill>
          <a:ln w="12700">
            <a:miter lim="400000"/>
          </a:ln>
        </p:spPr>
        <p:txBody>
          <a:bodyPr lIns="45719" rIns="45719" anchor="ctr"/>
          <a:lstStyle/>
          <a:p>
            <a:pPr>
              <a:defRPr>
                <a:latin typeface="Georgia"/>
                <a:ea typeface="Georgia"/>
                <a:cs typeface="Georgia"/>
                <a:sym typeface="Georgia"/>
              </a:defRPr>
            </a:pPr>
          </a:p>
        </p:txBody>
      </p:sp>
      <p:sp>
        <p:nvSpPr>
          <p:cNvPr id="176" name="Shape 176"/>
          <p:cNvSpPr/>
          <p:nvPr/>
        </p:nvSpPr>
        <p:spPr>
          <a:xfrm>
            <a:off x="7010400" y="0"/>
            <a:ext cx="2133600" cy="6858000"/>
          </a:xfrm>
          <a:prstGeom prst="rect">
            <a:avLst/>
          </a:prstGeom>
          <a:solidFill>
            <a:srgbClr val="FFFFFF"/>
          </a:solidFill>
          <a:ln w="12700">
            <a:miter lim="400000"/>
          </a:ln>
        </p:spPr>
        <p:txBody>
          <a:bodyPr lIns="45719" rIns="45719" anchor="ctr"/>
          <a:lstStyle/>
          <a:p>
            <a:pPr>
              <a:defRPr>
                <a:latin typeface="Georgia"/>
                <a:ea typeface="Georgia"/>
                <a:cs typeface="Georgia"/>
                <a:sym typeface="Georgia"/>
              </a:defRPr>
            </a:pPr>
          </a:p>
        </p:txBody>
      </p:sp>
      <p:sp>
        <p:nvSpPr>
          <p:cNvPr id="177" name="Shape 177"/>
          <p:cNvSpPr/>
          <p:nvPr/>
        </p:nvSpPr>
        <p:spPr>
          <a:xfrm>
            <a:off x="-1" y="0"/>
            <a:ext cx="9144002" cy="155575"/>
          </a:xfrm>
          <a:prstGeom prst="rect">
            <a:avLst/>
          </a:prstGeom>
          <a:solidFill>
            <a:srgbClr val="FFFFFF"/>
          </a:solidFill>
          <a:ln w="12700">
            <a:miter lim="400000"/>
          </a:ln>
        </p:spPr>
        <p:txBody>
          <a:bodyPr lIns="45719" rIns="45719" anchor="ctr"/>
          <a:lstStyle/>
          <a:p>
            <a:pPr>
              <a:defRPr>
                <a:latin typeface="Georgia"/>
                <a:ea typeface="Georgia"/>
                <a:cs typeface="Georgia"/>
                <a:sym typeface="Georgia"/>
              </a:defRPr>
            </a:pPr>
          </a:p>
        </p:txBody>
      </p:sp>
      <p:sp>
        <p:nvSpPr>
          <p:cNvPr id="178" name="Shape 178"/>
          <p:cNvSpPr/>
          <p:nvPr/>
        </p:nvSpPr>
        <p:spPr>
          <a:xfrm>
            <a:off x="0" y="0"/>
            <a:ext cx="152400" cy="6858000"/>
          </a:xfrm>
          <a:prstGeom prst="rect">
            <a:avLst/>
          </a:prstGeom>
          <a:solidFill>
            <a:srgbClr val="FFFFFF"/>
          </a:solidFill>
          <a:ln w="12700">
            <a:miter lim="400000"/>
          </a:ln>
        </p:spPr>
        <p:txBody>
          <a:bodyPr lIns="45719" rIns="45719" anchor="ctr"/>
          <a:lstStyle/>
          <a:p>
            <a:pPr>
              <a:defRPr>
                <a:latin typeface="Georgia"/>
                <a:ea typeface="Georgia"/>
                <a:cs typeface="Georgia"/>
                <a:sym typeface="Georgia"/>
              </a:defRPr>
            </a:pPr>
          </a:p>
        </p:txBody>
      </p:sp>
      <p:sp>
        <p:nvSpPr>
          <p:cNvPr id="179" name="Shape 179"/>
          <p:cNvSpPr/>
          <p:nvPr/>
        </p:nvSpPr>
        <p:spPr>
          <a:xfrm>
            <a:off x="146050" y="6391274"/>
            <a:ext cx="8832850" cy="309564"/>
          </a:xfrm>
          <a:prstGeom prst="rect">
            <a:avLst/>
          </a:prstGeom>
          <a:solidFill>
            <a:srgbClr val="8CADAE"/>
          </a:solidFill>
          <a:ln w="12700">
            <a:miter lim="400000"/>
          </a:ln>
        </p:spPr>
        <p:txBody>
          <a:bodyPr lIns="45719" rIns="45719" anchor="ctr"/>
          <a:lstStyle/>
          <a:p>
            <a:pPr/>
          </a:p>
        </p:txBody>
      </p:sp>
      <p:sp>
        <p:nvSpPr>
          <p:cNvPr id="180" name="Shape 180"/>
          <p:cNvSpPr/>
          <p:nvPr/>
        </p:nvSpPr>
        <p:spPr>
          <a:xfrm>
            <a:off x="152400" y="155575"/>
            <a:ext cx="8832850" cy="6546850"/>
          </a:xfrm>
          <a:prstGeom prst="rect">
            <a:avLst/>
          </a:prstGeom>
          <a:ln>
            <a:solidFill>
              <a:srgbClr val="7B9899"/>
            </a:solidFill>
          </a:ln>
        </p:spPr>
        <p:txBody>
          <a:bodyPr lIns="45719" rIns="45719" anchor="ctr"/>
          <a:lstStyle/>
          <a:p>
            <a:pPr/>
          </a:p>
        </p:txBody>
      </p:sp>
      <p:sp>
        <p:nvSpPr>
          <p:cNvPr id="181" name="Shape 181"/>
          <p:cNvSpPr/>
          <p:nvPr/>
        </p:nvSpPr>
        <p:spPr>
          <a:xfrm flipH="1">
            <a:off x="7144384" y="156209"/>
            <a:ext cx="1" cy="6245227"/>
          </a:xfrm>
          <a:prstGeom prst="line">
            <a:avLst/>
          </a:prstGeom>
          <a:ln>
            <a:solidFill>
              <a:srgbClr val="7B9899"/>
            </a:solidFill>
            <a:prstDash val="sysDash"/>
          </a:ln>
        </p:spPr>
        <p:txBody>
          <a:bodyPr lIns="45719" rIns="45719"/>
          <a:lstStyle/>
          <a:p>
            <a:pPr/>
          </a:p>
        </p:txBody>
      </p:sp>
      <p:sp>
        <p:nvSpPr>
          <p:cNvPr id="182" name="Shape 182"/>
          <p:cNvSpPr/>
          <p:nvPr/>
        </p:nvSpPr>
        <p:spPr>
          <a:xfrm>
            <a:off x="6838950" y="2925762"/>
            <a:ext cx="609600" cy="609601"/>
          </a:xfrm>
          <a:prstGeom prst="ellipse">
            <a:avLst/>
          </a:prstGeom>
          <a:solidFill>
            <a:srgbClr val="FFFFFF"/>
          </a:solidFill>
          <a:ln w="12700">
            <a:miter lim="400000"/>
          </a:ln>
        </p:spPr>
        <p:txBody>
          <a:bodyPr lIns="45719" rIns="45719" anchor="ctr"/>
          <a:lstStyle/>
          <a:p>
            <a:pPr algn="ctr">
              <a:defRPr>
                <a:solidFill>
                  <a:srgbClr val="FFFFFF"/>
                </a:solidFill>
              </a:defRPr>
            </a:pPr>
          </a:p>
        </p:txBody>
      </p:sp>
      <p:sp>
        <p:nvSpPr>
          <p:cNvPr id="183" name="Shape 183"/>
          <p:cNvSpPr/>
          <p:nvPr/>
        </p:nvSpPr>
        <p:spPr>
          <a:xfrm>
            <a:off x="6934200" y="3021012"/>
            <a:ext cx="420688" cy="419101"/>
          </a:xfrm>
          <a:prstGeom prst="ellipse">
            <a:avLst/>
          </a:prstGeom>
          <a:solidFill>
            <a:srgbClr val="FFFFFF"/>
          </a:solidFill>
          <a:ln w="50800" cap="rnd">
            <a:solidFill>
              <a:srgbClr val="7B9899"/>
            </a:solidFill>
          </a:ln>
        </p:spPr>
        <p:txBody>
          <a:bodyPr lIns="45719" rIns="45719" anchor="ctr"/>
          <a:lstStyle/>
          <a:p>
            <a:pPr algn="ctr">
              <a:defRPr>
                <a:solidFill>
                  <a:srgbClr val="FFFFFF"/>
                </a:solidFill>
              </a:defRPr>
            </a:pPr>
          </a:p>
        </p:txBody>
      </p:sp>
      <p:sp>
        <p:nvSpPr>
          <p:cNvPr id="184" name="Shape 184"/>
          <p:cNvSpPr/>
          <p:nvPr>
            <p:ph type="title"/>
          </p:nvPr>
        </p:nvSpPr>
        <p:spPr>
          <a:prstGeom prst="rect">
            <a:avLst/>
          </a:prstGeom>
        </p:spPr>
        <p:txBody>
          <a:bodyPr/>
          <a:lstStyle/>
          <a:p>
            <a:pPr/>
            <a:r>
              <a:t>Title Text</a:t>
            </a:r>
          </a:p>
        </p:txBody>
      </p:sp>
      <p:sp>
        <p:nvSpPr>
          <p:cNvPr id="185" name="Shape 185"/>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86" name="Shape 186"/>
          <p:cNvSpPr/>
          <p:nvPr>
            <p:ph type="sldNum" sz="quarter" idx="2"/>
          </p:nvPr>
        </p:nvSpPr>
        <p:spPr>
          <a:xfrm>
            <a:off x="6985664" y="3064192"/>
            <a:ext cx="316172" cy="3327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solidFill>
          <a:srgbClr val="C5D1D7"/>
        </a:solidFill>
      </p:bgPr>
    </p:bg>
    <p:spTree>
      <p:nvGrpSpPr>
        <p:cNvPr id="1" name=""/>
        <p:cNvGrpSpPr/>
        <p:nvPr/>
      </p:nvGrpSpPr>
      <p:grpSpPr>
        <a:xfrm>
          <a:off x="0" y="0"/>
          <a:ext cx="0" cy="0"/>
          <a:chOff x="0" y="0"/>
          <a:chExt cx="0" cy="0"/>
        </a:xfrm>
      </p:grpSpPr>
      <p:sp>
        <p:nvSpPr>
          <p:cNvPr id="29" name="Shape 29"/>
          <p:cNvSpPr/>
          <p:nvPr/>
        </p:nvSpPr>
        <p:spPr>
          <a:xfrm>
            <a:off x="-1" y="6705600"/>
            <a:ext cx="9144002" cy="152400"/>
          </a:xfrm>
          <a:prstGeom prst="rect">
            <a:avLst/>
          </a:prstGeom>
          <a:solidFill>
            <a:srgbClr val="FFFFFF"/>
          </a:solidFill>
          <a:ln w="12700">
            <a:miter lim="400000"/>
          </a:ln>
        </p:spPr>
        <p:txBody>
          <a:bodyPr lIns="45719" rIns="45719" anchor="ctr"/>
          <a:lstStyle/>
          <a:p>
            <a:pPr>
              <a:defRPr>
                <a:latin typeface="Georgia"/>
                <a:ea typeface="Georgia"/>
                <a:cs typeface="Georgia"/>
                <a:sym typeface="Georgia"/>
              </a:defRPr>
            </a:pPr>
          </a:p>
        </p:txBody>
      </p:sp>
      <p:sp>
        <p:nvSpPr>
          <p:cNvPr id="30" name="Shape 30"/>
          <p:cNvSpPr/>
          <p:nvPr/>
        </p:nvSpPr>
        <p:spPr>
          <a:xfrm>
            <a:off x="8991600" y="3175"/>
            <a:ext cx="152400" cy="6858000"/>
          </a:xfrm>
          <a:prstGeom prst="rect">
            <a:avLst/>
          </a:prstGeom>
          <a:solidFill>
            <a:srgbClr val="FFFFFF"/>
          </a:solidFill>
          <a:ln w="12700">
            <a:miter lim="400000"/>
          </a:ln>
        </p:spPr>
        <p:txBody>
          <a:bodyPr lIns="45719" rIns="45719" anchor="ctr"/>
          <a:lstStyle/>
          <a:p>
            <a:pPr>
              <a:defRPr>
                <a:latin typeface="Georgia"/>
                <a:ea typeface="Georgia"/>
                <a:cs typeface="Georgia"/>
                <a:sym typeface="Georgia"/>
              </a:defRPr>
            </a:pPr>
          </a:p>
        </p:txBody>
      </p:sp>
      <p:sp>
        <p:nvSpPr>
          <p:cNvPr id="31" name="Shape 31"/>
          <p:cNvSpPr/>
          <p:nvPr/>
        </p:nvSpPr>
        <p:spPr>
          <a:xfrm>
            <a:off x="0" y="0"/>
            <a:ext cx="152400" cy="6858000"/>
          </a:xfrm>
          <a:prstGeom prst="rect">
            <a:avLst/>
          </a:prstGeom>
          <a:solidFill>
            <a:srgbClr val="FFFFFF"/>
          </a:solidFill>
          <a:ln w="12700">
            <a:miter lim="400000"/>
          </a:ln>
        </p:spPr>
        <p:txBody>
          <a:bodyPr lIns="45719" rIns="45719" anchor="ctr"/>
          <a:lstStyle/>
          <a:p>
            <a:pPr>
              <a:defRPr>
                <a:latin typeface="Georgia"/>
                <a:ea typeface="Georgia"/>
                <a:cs typeface="Georgia"/>
                <a:sym typeface="Georgia"/>
              </a:defRPr>
            </a:pPr>
          </a:p>
        </p:txBody>
      </p:sp>
      <p:sp>
        <p:nvSpPr>
          <p:cNvPr id="32" name="Shape 32"/>
          <p:cNvSpPr/>
          <p:nvPr/>
        </p:nvSpPr>
        <p:spPr>
          <a:xfrm>
            <a:off x="-1" y="0"/>
            <a:ext cx="9144002" cy="2514600"/>
          </a:xfrm>
          <a:prstGeom prst="rect">
            <a:avLst/>
          </a:prstGeom>
          <a:solidFill>
            <a:srgbClr val="FFFFFF"/>
          </a:solidFill>
          <a:ln w="12700">
            <a:miter lim="400000"/>
          </a:ln>
        </p:spPr>
        <p:txBody>
          <a:bodyPr lIns="45719" rIns="45719" anchor="ctr"/>
          <a:lstStyle/>
          <a:p>
            <a:pPr>
              <a:defRPr>
                <a:latin typeface="Georgia"/>
                <a:ea typeface="Georgia"/>
                <a:cs typeface="Georgia"/>
                <a:sym typeface="Georgia"/>
              </a:defRPr>
            </a:pPr>
          </a:p>
        </p:txBody>
      </p:sp>
      <p:sp>
        <p:nvSpPr>
          <p:cNvPr id="33" name="Shape 33"/>
          <p:cNvSpPr/>
          <p:nvPr/>
        </p:nvSpPr>
        <p:spPr>
          <a:xfrm>
            <a:off x="146050" y="6391274"/>
            <a:ext cx="8832850" cy="309564"/>
          </a:xfrm>
          <a:prstGeom prst="rect">
            <a:avLst/>
          </a:prstGeom>
          <a:solidFill>
            <a:srgbClr val="8CADAE"/>
          </a:solidFill>
          <a:ln w="12700">
            <a:miter lim="400000"/>
          </a:ln>
        </p:spPr>
        <p:txBody>
          <a:bodyPr lIns="45719" rIns="45719" anchor="ctr"/>
          <a:lstStyle/>
          <a:p>
            <a:pPr/>
          </a:p>
        </p:txBody>
      </p:sp>
      <p:sp>
        <p:nvSpPr>
          <p:cNvPr id="34" name="Shape 34"/>
          <p:cNvSpPr/>
          <p:nvPr/>
        </p:nvSpPr>
        <p:spPr>
          <a:xfrm>
            <a:off x="155575" y="2419350"/>
            <a:ext cx="8832850" cy="0"/>
          </a:xfrm>
          <a:prstGeom prst="line">
            <a:avLst/>
          </a:prstGeom>
          <a:ln w="11430">
            <a:solidFill>
              <a:srgbClr val="7B9899"/>
            </a:solidFill>
            <a:prstDash val="sysDash"/>
          </a:ln>
        </p:spPr>
        <p:txBody>
          <a:bodyPr lIns="45719" rIns="45719"/>
          <a:lstStyle/>
          <a:p>
            <a:pPr/>
          </a:p>
        </p:txBody>
      </p:sp>
      <p:sp>
        <p:nvSpPr>
          <p:cNvPr id="35" name="Shape 35"/>
          <p:cNvSpPr/>
          <p:nvPr/>
        </p:nvSpPr>
        <p:spPr>
          <a:xfrm>
            <a:off x="152400" y="152400"/>
            <a:ext cx="8832850" cy="6546850"/>
          </a:xfrm>
          <a:prstGeom prst="rect">
            <a:avLst/>
          </a:prstGeom>
          <a:ln>
            <a:solidFill>
              <a:srgbClr val="7B9899"/>
            </a:solidFill>
          </a:ln>
        </p:spPr>
        <p:txBody>
          <a:bodyPr lIns="45719" rIns="45719" anchor="ctr"/>
          <a:lstStyle/>
          <a:p>
            <a:pPr/>
          </a:p>
        </p:txBody>
      </p:sp>
      <p:sp>
        <p:nvSpPr>
          <p:cNvPr id="36" name="Shape 36"/>
          <p:cNvSpPr/>
          <p:nvPr/>
        </p:nvSpPr>
        <p:spPr>
          <a:xfrm>
            <a:off x="4267200" y="2114550"/>
            <a:ext cx="609600" cy="609600"/>
          </a:xfrm>
          <a:prstGeom prst="ellipse">
            <a:avLst/>
          </a:prstGeom>
          <a:solidFill>
            <a:srgbClr val="FFFFFF"/>
          </a:solidFill>
          <a:ln w="12700">
            <a:miter lim="400000"/>
          </a:ln>
        </p:spPr>
        <p:txBody>
          <a:bodyPr lIns="45719" rIns="45719" anchor="ctr"/>
          <a:lstStyle/>
          <a:p>
            <a:pPr algn="ctr">
              <a:defRPr>
                <a:solidFill>
                  <a:srgbClr val="FFFFFF"/>
                </a:solidFill>
              </a:defRPr>
            </a:pPr>
          </a:p>
        </p:txBody>
      </p:sp>
      <p:sp>
        <p:nvSpPr>
          <p:cNvPr id="37" name="Shape 37"/>
          <p:cNvSpPr/>
          <p:nvPr/>
        </p:nvSpPr>
        <p:spPr>
          <a:xfrm>
            <a:off x="4362450" y="2209800"/>
            <a:ext cx="419100" cy="420688"/>
          </a:xfrm>
          <a:prstGeom prst="ellipse">
            <a:avLst/>
          </a:prstGeom>
          <a:solidFill>
            <a:srgbClr val="FFFFFF"/>
          </a:solidFill>
          <a:ln w="50800" cap="rnd">
            <a:solidFill>
              <a:srgbClr val="7B9899"/>
            </a:solidFill>
          </a:ln>
        </p:spPr>
        <p:txBody>
          <a:bodyPr lIns="45719" rIns="45719" anchor="ctr"/>
          <a:lstStyle/>
          <a:p>
            <a:pPr algn="ctr">
              <a:defRPr>
                <a:solidFill>
                  <a:srgbClr val="FFFFFF"/>
                </a:solidFill>
              </a:defRPr>
            </a:pPr>
          </a:p>
        </p:txBody>
      </p:sp>
      <p:sp>
        <p:nvSpPr>
          <p:cNvPr id="38" name="Shape 38"/>
          <p:cNvSpPr/>
          <p:nvPr>
            <p:ph type="sldNum" sz="quarter" idx="2"/>
          </p:nvPr>
        </p:nvSpPr>
        <p:spPr>
          <a:xfrm>
            <a:off x="4413914" y="2252980"/>
            <a:ext cx="316172" cy="3327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solidFill>
          <a:srgbClr val="C5D1D7"/>
        </a:solidFill>
      </p:bgPr>
    </p:bg>
    <p:spTree>
      <p:nvGrpSpPr>
        <p:cNvPr id="1" name=""/>
        <p:cNvGrpSpPr/>
        <p:nvPr/>
      </p:nvGrpSpPr>
      <p:grpSpPr>
        <a:xfrm>
          <a:off x="0" y="0"/>
          <a:ext cx="0" cy="0"/>
          <a:chOff x="0" y="0"/>
          <a:chExt cx="0" cy="0"/>
        </a:xfrm>
      </p:grpSpPr>
      <p:sp>
        <p:nvSpPr>
          <p:cNvPr id="45" name="Shape 45"/>
          <p:cNvSpPr/>
          <p:nvPr>
            <p:ph type="sldNum" sz="quarter" idx="2"/>
          </p:nvPr>
        </p:nvSpPr>
        <p:spPr>
          <a:xfrm>
            <a:off x="4432964" y="1081405"/>
            <a:ext cx="316172" cy="3327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52" name="Shape 52"/>
          <p:cNvSpPr/>
          <p:nvPr/>
        </p:nvSpPr>
        <p:spPr>
          <a:xfrm>
            <a:off x="0" y="0"/>
            <a:ext cx="152400" cy="6858000"/>
          </a:xfrm>
          <a:prstGeom prst="rect">
            <a:avLst/>
          </a:prstGeom>
          <a:solidFill>
            <a:srgbClr val="FFFFFF"/>
          </a:solidFill>
          <a:ln w="12700">
            <a:miter lim="400000"/>
          </a:ln>
        </p:spPr>
        <p:txBody>
          <a:bodyPr lIns="45719" rIns="45719" anchor="ctr"/>
          <a:lstStyle/>
          <a:p>
            <a:pPr>
              <a:defRPr>
                <a:latin typeface="Georgia"/>
                <a:ea typeface="Georgia"/>
                <a:cs typeface="Georgia"/>
                <a:sym typeface="Georgia"/>
              </a:defRPr>
            </a:pPr>
          </a:p>
        </p:txBody>
      </p:sp>
      <p:sp>
        <p:nvSpPr>
          <p:cNvPr id="53" name="Shape 53"/>
          <p:cNvSpPr/>
          <p:nvPr/>
        </p:nvSpPr>
        <p:spPr>
          <a:xfrm>
            <a:off x="-1" y="6705600"/>
            <a:ext cx="9144002" cy="152400"/>
          </a:xfrm>
          <a:prstGeom prst="rect">
            <a:avLst/>
          </a:prstGeom>
          <a:solidFill>
            <a:srgbClr val="FFFFFF"/>
          </a:solidFill>
          <a:ln w="12700">
            <a:miter lim="400000"/>
          </a:ln>
        </p:spPr>
        <p:txBody>
          <a:bodyPr lIns="45719" rIns="45719" anchor="ctr"/>
          <a:lstStyle/>
          <a:p>
            <a:pPr>
              <a:defRPr>
                <a:latin typeface="Georgia"/>
                <a:ea typeface="Georgia"/>
                <a:cs typeface="Georgia"/>
                <a:sym typeface="Georgia"/>
              </a:defRPr>
            </a:pPr>
          </a:p>
        </p:txBody>
      </p:sp>
      <p:sp>
        <p:nvSpPr>
          <p:cNvPr id="54" name="Shape 54"/>
          <p:cNvSpPr/>
          <p:nvPr/>
        </p:nvSpPr>
        <p:spPr>
          <a:xfrm>
            <a:off x="-1" y="0"/>
            <a:ext cx="9144002" cy="152400"/>
          </a:xfrm>
          <a:prstGeom prst="rect">
            <a:avLst/>
          </a:prstGeom>
          <a:solidFill>
            <a:srgbClr val="FFFFFF"/>
          </a:solidFill>
          <a:ln w="12700">
            <a:miter lim="400000"/>
          </a:ln>
        </p:spPr>
        <p:txBody>
          <a:bodyPr lIns="45719" rIns="45719" anchor="ctr"/>
          <a:lstStyle/>
          <a:p>
            <a:pPr>
              <a:defRPr>
                <a:latin typeface="Georgia"/>
                <a:ea typeface="Georgia"/>
                <a:cs typeface="Georgia"/>
                <a:sym typeface="Georgia"/>
              </a:defRPr>
            </a:pPr>
          </a:p>
        </p:txBody>
      </p:sp>
      <p:sp>
        <p:nvSpPr>
          <p:cNvPr id="55" name="Shape 55"/>
          <p:cNvSpPr/>
          <p:nvPr/>
        </p:nvSpPr>
        <p:spPr>
          <a:xfrm>
            <a:off x="8991600" y="19050"/>
            <a:ext cx="152400" cy="6858000"/>
          </a:xfrm>
          <a:prstGeom prst="rect">
            <a:avLst/>
          </a:prstGeom>
          <a:solidFill>
            <a:srgbClr val="FFFFFF"/>
          </a:solidFill>
          <a:ln w="12700">
            <a:miter lim="400000"/>
          </a:ln>
        </p:spPr>
        <p:txBody>
          <a:bodyPr lIns="45719" rIns="45719" anchor="ctr"/>
          <a:lstStyle/>
          <a:p>
            <a:pPr>
              <a:defRPr>
                <a:latin typeface="Georgia"/>
                <a:ea typeface="Georgia"/>
                <a:cs typeface="Georgia"/>
                <a:sym typeface="Georgia"/>
              </a:defRPr>
            </a:pPr>
          </a:p>
        </p:txBody>
      </p:sp>
      <p:sp>
        <p:nvSpPr>
          <p:cNvPr id="56" name="Shape 56"/>
          <p:cNvSpPr/>
          <p:nvPr/>
        </p:nvSpPr>
        <p:spPr>
          <a:xfrm>
            <a:off x="152400" y="2286000"/>
            <a:ext cx="8832850" cy="304800"/>
          </a:xfrm>
          <a:prstGeom prst="rect">
            <a:avLst/>
          </a:prstGeom>
          <a:solidFill>
            <a:srgbClr val="FFFFFF"/>
          </a:solidFill>
          <a:ln w="12700">
            <a:miter lim="400000"/>
          </a:ln>
        </p:spPr>
        <p:txBody>
          <a:bodyPr lIns="45719" rIns="45719" anchor="ctr"/>
          <a:lstStyle/>
          <a:p>
            <a:pPr>
              <a:defRPr>
                <a:latin typeface="Georgia"/>
                <a:ea typeface="Georgia"/>
                <a:cs typeface="Georgia"/>
                <a:sym typeface="Georgia"/>
              </a:defRPr>
            </a:pPr>
          </a:p>
        </p:txBody>
      </p:sp>
      <p:sp>
        <p:nvSpPr>
          <p:cNvPr id="57" name="Shape 57"/>
          <p:cNvSpPr/>
          <p:nvPr/>
        </p:nvSpPr>
        <p:spPr>
          <a:xfrm>
            <a:off x="155575" y="142875"/>
            <a:ext cx="8832850" cy="2139950"/>
          </a:xfrm>
          <a:prstGeom prst="rect">
            <a:avLst/>
          </a:prstGeom>
          <a:solidFill>
            <a:schemeClr val="accent1"/>
          </a:solidFill>
          <a:ln w="12700">
            <a:miter lim="400000"/>
          </a:ln>
        </p:spPr>
        <p:txBody>
          <a:bodyPr lIns="45719" rIns="45719" anchor="ctr"/>
          <a:lstStyle/>
          <a:p>
            <a:pPr>
              <a:defRPr>
                <a:latin typeface="Georgia"/>
                <a:ea typeface="Georgia"/>
                <a:cs typeface="Georgia"/>
                <a:sym typeface="Georgia"/>
              </a:defRPr>
            </a:pPr>
          </a:p>
        </p:txBody>
      </p:sp>
      <p:sp>
        <p:nvSpPr>
          <p:cNvPr id="58" name="Shape 58"/>
          <p:cNvSpPr/>
          <p:nvPr/>
        </p:nvSpPr>
        <p:spPr>
          <a:xfrm>
            <a:off x="146050" y="6391274"/>
            <a:ext cx="8832850" cy="309564"/>
          </a:xfrm>
          <a:prstGeom prst="rect">
            <a:avLst/>
          </a:prstGeom>
          <a:solidFill>
            <a:srgbClr val="8CADAE"/>
          </a:solidFill>
          <a:ln w="12700">
            <a:miter lim="400000"/>
          </a:ln>
        </p:spPr>
        <p:txBody>
          <a:bodyPr lIns="45719" rIns="45719" anchor="ctr"/>
          <a:lstStyle/>
          <a:p>
            <a:pPr/>
          </a:p>
        </p:txBody>
      </p:sp>
      <p:sp>
        <p:nvSpPr>
          <p:cNvPr id="59" name="Shape 59"/>
          <p:cNvSpPr/>
          <p:nvPr/>
        </p:nvSpPr>
        <p:spPr>
          <a:xfrm>
            <a:off x="152400" y="152400"/>
            <a:ext cx="8832850" cy="6546850"/>
          </a:xfrm>
          <a:prstGeom prst="rect">
            <a:avLst/>
          </a:prstGeom>
          <a:ln>
            <a:solidFill>
              <a:srgbClr val="7B9899"/>
            </a:solidFill>
          </a:ln>
        </p:spPr>
        <p:txBody>
          <a:bodyPr lIns="45719" rIns="45719" anchor="ctr"/>
          <a:lstStyle/>
          <a:p>
            <a:pPr/>
          </a:p>
        </p:txBody>
      </p:sp>
      <p:sp>
        <p:nvSpPr>
          <p:cNvPr id="60" name="Shape 60"/>
          <p:cNvSpPr/>
          <p:nvPr/>
        </p:nvSpPr>
        <p:spPr>
          <a:xfrm>
            <a:off x="152400" y="2438400"/>
            <a:ext cx="8832850" cy="0"/>
          </a:xfrm>
          <a:prstGeom prst="line">
            <a:avLst/>
          </a:prstGeom>
          <a:ln w="11430">
            <a:solidFill>
              <a:srgbClr val="7B9899"/>
            </a:solidFill>
            <a:prstDash val="sysDash"/>
          </a:ln>
        </p:spPr>
        <p:txBody>
          <a:bodyPr lIns="45719" rIns="45719"/>
          <a:lstStyle/>
          <a:p>
            <a:pPr/>
          </a:p>
        </p:txBody>
      </p:sp>
      <p:sp>
        <p:nvSpPr>
          <p:cNvPr id="61" name="Shape 61"/>
          <p:cNvSpPr/>
          <p:nvPr/>
        </p:nvSpPr>
        <p:spPr>
          <a:xfrm>
            <a:off x="4267200" y="2114550"/>
            <a:ext cx="609600" cy="609600"/>
          </a:xfrm>
          <a:prstGeom prst="ellipse">
            <a:avLst/>
          </a:prstGeom>
          <a:solidFill>
            <a:srgbClr val="FFFFFF"/>
          </a:solidFill>
          <a:ln w="12700">
            <a:miter lim="400000"/>
          </a:ln>
        </p:spPr>
        <p:txBody>
          <a:bodyPr lIns="45719" rIns="45719" anchor="ctr"/>
          <a:lstStyle/>
          <a:p>
            <a:pPr algn="ctr">
              <a:defRPr>
                <a:solidFill>
                  <a:srgbClr val="FFFFFF"/>
                </a:solidFill>
              </a:defRPr>
            </a:pPr>
          </a:p>
        </p:txBody>
      </p:sp>
      <p:sp>
        <p:nvSpPr>
          <p:cNvPr id="62" name="Shape 62"/>
          <p:cNvSpPr/>
          <p:nvPr/>
        </p:nvSpPr>
        <p:spPr>
          <a:xfrm>
            <a:off x="4362450" y="2209800"/>
            <a:ext cx="419100" cy="420688"/>
          </a:xfrm>
          <a:prstGeom prst="ellipse">
            <a:avLst/>
          </a:prstGeom>
          <a:solidFill>
            <a:srgbClr val="FFFFFF"/>
          </a:solidFill>
          <a:ln w="50800" cap="rnd">
            <a:solidFill>
              <a:srgbClr val="7B9899"/>
            </a:solidFill>
          </a:ln>
        </p:spPr>
        <p:txBody>
          <a:bodyPr lIns="45719" rIns="45719" anchor="ctr"/>
          <a:lstStyle/>
          <a:p>
            <a:pPr algn="ctr">
              <a:defRPr>
                <a:solidFill>
                  <a:srgbClr val="FFFFFF"/>
                </a:solidFill>
              </a:defRPr>
            </a:pPr>
          </a:p>
        </p:txBody>
      </p:sp>
      <p:sp>
        <p:nvSpPr>
          <p:cNvPr id="63" name="Shape 63"/>
          <p:cNvSpPr/>
          <p:nvPr>
            <p:ph type="title"/>
          </p:nvPr>
        </p:nvSpPr>
        <p:spPr>
          <a:prstGeom prst="rect">
            <a:avLst/>
          </a:prstGeom>
        </p:spPr>
        <p:txBody>
          <a:bodyPr/>
          <a:lstStyle/>
          <a:p>
            <a:pPr/>
            <a:r>
              <a:t>Title Text</a:t>
            </a:r>
          </a:p>
        </p:txBody>
      </p:sp>
      <p:sp>
        <p:nvSpPr>
          <p:cNvPr id="64" name="Shape 64"/>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5" name="Shape 65"/>
          <p:cNvSpPr/>
          <p:nvPr>
            <p:ph type="sldNum" sz="quarter" idx="2"/>
          </p:nvPr>
        </p:nvSpPr>
        <p:spPr>
          <a:xfrm>
            <a:off x="4413914" y="2252980"/>
            <a:ext cx="316172" cy="3327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solidFill>
          <a:srgbClr val="C5D1D7"/>
        </a:solidFill>
      </p:bgPr>
    </p:bg>
    <p:spTree>
      <p:nvGrpSpPr>
        <p:cNvPr id="1" name=""/>
        <p:cNvGrpSpPr/>
        <p:nvPr/>
      </p:nvGrpSpPr>
      <p:grpSpPr>
        <a:xfrm>
          <a:off x="0" y="0"/>
          <a:ext cx="0" cy="0"/>
          <a:chOff x="0" y="0"/>
          <a:chExt cx="0" cy="0"/>
        </a:xfrm>
      </p:grpSpPr>
      <p:sp>
        <p:nvSpPr>
          <p:cNvPr id="72" name="Shape 72"/>
          <p:cNvSpPr/>
          <p:nvPr/>
        </p:nvSpPr>
        <p:spPr>
          <a:xfrm flipV="1">
            <a:off x="4562475" y="1576387"/>
            <a:ext cx="9526" cy="4818063"/>
          </a:xfrm>
          <a:prstGeom prst="line">
            <a:avLst/>
          </a:prstGeom>
          <a:ln>
            <a:solidFill>
              <a:srgbClr val="646B86"/>
            </a:solidFill>
            <a:prstDash val="sysDash"/>
          </a:ln>
        </p:spPr>
        <p:txBody>
          <a:bodyPr lIns="45719" rIns="45719"/>
          <a:lstStyle/>
          <a:p>
            <a:pPr/>
          </a:p>
        </p:txBody>
      </p:sp>
      <p:sp>
        <p:nvSpPr>
          <p:cNvPr id="73" name="Shape 73"/>
          <p:cNvSpPr/>
          <p:nvPr>
            <p:ph type="title"/>
          </p:nvPr>
        </p:nvSpPr>
        <p:spPr>
          <a:prstGeom prst="rect">
            <a:avLst/>
          </a:prstGeom>
        </p:spPr>
        <p:txBody>
          <a:bodyPr/>
          <a:lstStyle/>
          <a:p>
            <a:pPr/>
            <a:r>
              <a:t>Title Text</a:t>
            </a:r>
          </a:p>
        </p:txBody>
      </p:sp>
      <p:sp>
        <p:nvSpPr>
          <p:cNvPr id="74" name="Shape 74"/>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5" name="Shape 7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solidFill>
          <a:srgbClr val="C5D1D7"/>
        </a:solidFill>
      </p:bgPr>
    </p:bg>
    <p:spTree>
      <p:nvGrpSpPr>
        <p:cNvPr id="1" name=""/>
        <p:cNvGrpSpPr/>
        <p:nvPr/>
      </p:nvGrpSpPr>
      <p:grpSpPr>
        <a:xfrm>
          <a:off x="0" y="0"/>
          <a:ext cx="0" cy="0"/>
          <a:chOff x="0" y="0"/>
          <a:chExt cx="0" cy="0"/>
        </a:xfrm>
      </p:grpSpPr>
      <p:sp>
        <p:nvSpPr>
          <p:cNvPr id="82" name="Shape 82"/>
          <p:cNvSpPr/>
          <p:nvPr/>
        </p:nvSpPr>
        <p:spPr>
          <a:xfrm flipV="1">
            <a:off x="4572000" y="2200275"/>
            <a:ext cx="0" cy="4187825"/>
          </a:xfrm>
          <a:prstGeom prst="line">
            <a:avLst/>
          </a:prstGeom>
          <a:ln>
            <a:solidFill>
              <a:srgbClr val="646B86"/>
            </a:solidFill>
            <a:prstDash val="sysDash"/>
          </a:ln>
        </p:spPr>
        <p:txBody>
          <a:bodyPr lIns="45719" rIns="45719"/>
          <a:lstStyle/>
          <a:p>
            <a:pPr/>
          </a:p>
        </p:txBody>
      </p:sp>
      <p:sp>
        <p:nvSpPr>
          <p:cNvPr id="83" name="Shape 83"/>
          <p:cNvSpPr/>
          <p:nvPr/>
        </p:nvSpPr>
        <p:spPr>
          <a:xfrm>
            <a:off x="-1" y="0"/>
            <a:ext cx="9144002" cy="1447800"/>
          </a:xfrm>
          <a:prstGeom prst="rect">
            <a:avLst/>
          </a:prstGeom>
          <a:solidFill>
            <a:srgbClr val="FFFFFF"/>
          </a:solidFill>
          <a:ln w="12700">
            <a:miter lim="400000"/>
          </a:ln>
        </p:spPr>
        <p:txBody>
          <a:bodyPr lIns="45719" rIns="45719" anchor="ctr"/>
          <a:lstStyle/>
          <a:p>
            <a:pPr>
              <a:defRPr>
                <a:latin typeface="Georgia"/>
                <a:ea typeface="Georgia"/>
                <a:cs typeface="Georgia"/>
                <a:sym typeface="Georgia"/>
              </a:defRPr>
            </a:pPr>
          </a:p>
        </p:txBody>
      </p:sp>
      <p:sp>
        <p:nvSpPr>
          <p:cNvPr id="84" name="Shape 84"/>
          <p:cNvSpPr/>
          <p:nvPr/>
        </p:nvSpPr>
        <p:spPr>
          <a:xfrm>
            <a:off x="-1" y="6705600"/>
            <a:ext cx="9144002" cy="152400"/>
          </a:xfrm>
          <a:prstGeom prst="rect">
            <a:avLst/>
          </a:prstGeom>
          <a:solidFill>
            <a:srgbClr val="FFFFFF"/>
          </a:solidFill>
          <a:ln w="12700">
            <a:miter lim="400000"/>
          </a:ln>
        </p:spPr>
        <p:txBody>
          <a:bodyPr lIns="45719" rIns="45719" anchor="ctr"/>
          <a:lstStyle/>
          <a:p>
            <a:pPr>
              <a:defRPr>
                <a:latin typeface="Georgia"/>
                <a:ea typeface="Georgia"/>
                <a:cs typeface="Georgia"/>
                <a:sym typeface="Georgia"/>
              </a:defRPr>
            </a:pPr>
          </a:p>
        </p:txBody>
      </p:sp>
      <p:sp>
        <p:nvSpPr>
          <p:cNvPr id="85" name="Shape 85"/>
          <p:cNvSpPr/>
          <p:nvPr/>
        </p:nvSpPr>
        <p:spPr>
          <a:xfrm>
            <a:off x="0" y="0"/>
            <a:ext cx="152400" cy="6858000"/>
          </a:xfrm>
          <a:prstGeom prst="rect">
            <a:avLst/>
          </a:prstGeom>
          <a:solidFill>
            <a:srgbClr val="FFFFFF"/>
          </a:solidFill>
          <a:ln w="12700">
            <a:miter lim="400000"/>
          </a:ln>
        </p:spPr>
        <p:txBody>
          <a:bodyPr lIns="45719" rIns="45719" anchor="ctr"/>
          <a:lstStyle/>
          <a:p>
            <a:pPr>
              <a:defRPr>
                <a:latin typeface="Georgia"/>
                <a:ea typeface="Georgia"/>
                <a:cs typeface="Georgia"/>
                <a:sym typeface="Georgia"/>
              </a:defRPr>
            </a:pPr>
          </a:p>
        </p:txBody>
      </p:sp>
      <p:sp>
        <p:nvSpPr>
          <p:cNvPr id="86" name="Shape 86"/>
          <p:cNvSpPr/>
          <p:nvPr/>
        </p:nvSpPr>
        <p:spPr>
          <a:xfrm>
            <a:off x="8991600" y="0"/>
            <a:ext cx="152400" cy="6858000"/>
          </a:xfrm>
          <a:prstGeom prst="rect">
            <a:avLst/>
          </a:prstGeom>
          <a:solidFill>
            <a:srgbClr val="FFFFFF"/>
          </a:solidFill>
          <a:ln w="12700">
            <a:miter lim="400000"/>
          </a:ln>
        </p:spPr>
        <p:txBody>
          <a:bodyPr lIns="45719" rIns="45719" anchor="ctr"/>
          <a:lstStyle/>
          <a:p>
            <a:pPr>
              <a:defRPr>
                <a:latin typeface="Georgia"/>
                <a:ea typeface="Georgia"/>
                <a:cs typeface="Georgia"/>
                <a:sym typeface="Georgia"/>
              </a:defRPr>
            </a:pPr>
          </a:p>
        </p:txBody>
      </p:sp>
      <p:sp>
        <p:nvSpPr>
          <p:cNvPr id="87" name="Shape 87"/>
          <p:cNvSpPr/>
          <p:nvPr/>
        </p:nvSpPr>
        <p:spPr>
          <a:xfrm>
            <a:off x="152400" y="1371600"/>
            <a:ext cx="8832850" cy="9144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88" name="Shape 88"/>
          <p:cNvSpPr/>
          <p:nvPr/>
        </p:nvSpPr>
        <p:spPr>
          <a:xfrm>
            <a:off x="146050" y="6391275"/>
            <a:ext cx="8832850" cy="311150"/>
          </a:xfrm>
          <a:prstGeom prst="rect">
            <a:avLst/>
          </a:prstGeom>
          <a:solidFill>
            <a:srgbClr val="8CADAE"/>
          </a:solidFill>
          <a:ln w="12700">
            <a:miter lim="400000"/>
          </a:ln>
        </p:spPr>
        <p:txBody>
          <a:bodyPr lIns="45719" rIns="45719" anchor="ctr"/>
          <a:lstStyle/>
          <a:p>
            <a:pPr/>
          </a:p>
        </p:txBody>
      </p:sp>
      <p:sp>
        <p:nvSpPr>
          <p:cNvPr id="89" name="Shape 89"/>
          <p:cNvSpPr/>
          <p:nvPr/>
        </p:nvSpPr>
        <p:spPr>
          <a:xfrm>
            <a:off x="152400" y="1279525"/>
            <a:ext cx="8832850" cy="0"/>
          </a:xfrm>
          <a:prstGeom prst="line">
            <a:avLst/>
          </a:prstGeom>
          <a:ln w="11430">
            <a:solidFill>
              <a:srgbClr val="7B9899"/>
            </a:solidFill>
            <a:prstDash val="sysDash"/>
          </a:ln>
        </p:spPr>
        <p:txBody>
          <a:bodyPr lIns="45719" rIns="45719"/>
          <a:lstStyle/>
          <a:p>
            <a:pPr/>
          </a:p>
        </p:txBody>
      </p:sp>
      <p:sp>
        <p:nvSpPr>
          <p:cNvPr id="90" name="Shape 90"/>
          <p:cNvSpPr/>
          <p:nvPr/>
        </p:nvSpPr>
        <p:spPr>
          <a:xfrm>
            <a:off x="152400" y="155575"/>
            <a:ext cx="8832850" cy="6546850"/>
          </a:xfrm>
          <a:prstGeom prst="rect">
            <a:avLst/>
          </a:prstGeom>
          <a:ln>
            <a:solidFill>
              <a:srgbClr val="7B9899"/>
            </a:solidFill>
          </a:ln>
        </p:spPr>
        <p:txBody>
          <a:bodyPr lIns="45719" rIns="45719" anchor="ctr"/>
          <a:lstStyle/>
          <a:p>
            <a:pPr/>
          </a:p>
        </p:txBody>
      </p:sp>
      <p:sp>
        <p:nvSpPr>
          <p:cNvPr id="91" name="Shape 91"/>
          <p:cNvSpPr/>
          <p:nvPr/>
        </p:nvSpPr>
        <p:spPr>
          <a:xfrm>
            <a:off x="4267200" y="955675"/>
            <a:ext cx="609600" cy="609600"/>
          </a:xfrm>
          <a:prstGeom prst="ellipse">
            <a:avLst/>
          </a:prstGeom>
          <a:solidFill>
            <a:srgbClr val="FFFFFF"/>
          </a:solidFill>
          <a:ln w="12700">
            <a:miter lim="400000"/>
          </a:ln>
        </p:spPr>
        <p:txBody>
          <a:bodyPr lIns="45719" rIns="45719" anchor="ctr"/>
          <a:lstStyle/>
          <a:p>
            <a:pPr algn="ctr">
              <a:defRPr>
                <a:solidFill>
                  <a:srgbClr val="FFFFFF"/>
                </a:solidFill>
              </a:defRPr>
            </a:pPr>
          </a:p>
        </p:txBody>
      </p:sp>
      <p:sp>
        <p:nvSpPr>
          <p:cNvPr id="92" name="Shape 92"/>
          <p:cNvSpPr/>
          <p:nvPr/>
        </p:nvSpPr>
        <p:spPr>
          <a:xfrm>
            <a:off x="4362450" y="1050925"/>
            <a:ext cx="419100" cy="420688"/>
          </a:xfrm>
          <a:prstGeom prst="ellipse">
            <a:avLst/>
          </a:prstGeom>
          <a:solidFill>
            <a:srgbClr val="FFFFFF"/>
          </a:solidFill>
          <a:ln w="50800" cap="rnd">
            <a:solidFill>
              <a:srgbClr val="7B9899"/>
            </a:solidFill>
          </a:ln>
        </p:spPr>
        <p:txBody>
          <a:bodyPr lIns="45719" rIns="45719" anchor="ctr"/>
          <a:lstStyle/>
          <a:p>
            <a:pPr algn="ctr">
              <a:defRPr>
                <a:solidFill>
                  <a:srgbClr val="FFFFFF"/>
                </a:solidFill>
              </a:defRPr>
            </a:pPr>
          </a:p>
        </p:txBody>
      </p:sp>
      <p:sp>
        <p:nvSpPr>
          <p:cNvPr id="93" name="Shape 93"/>
          <p:cNvSpPr/>
          <p:nvPr>
            <p:ph type="title"/>
          </p:nvPr>
        </p:nvSpPr>
        <p:spPr>
          <a:prstGeom prst="rect">
            <a:avLst/>
          </a:prstGeom>
        </p:spPr>
        <p:txBody>
          <a:bodyPr/>
          <a:lstStyle/>
          <a:p>
            <a:pPr/>
            <a:r>
              <a:t>Title Text</a:t>
            </a:r>
          </a:p>
        </p:txBody>
      </p:sp>
      <p:sp>
        <p:nvSpPr>
          <p:cNvPr id="94" name="Shape 94"/>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5" name="Shape 95"/>
          <p:cNvSpPr/>
          <p:nvPr>
            <p:ph type="sldNum" sz="quarter" idx="2"/>
          </p:nvPr>
        </p:nvSpPr>
        <p:spPr>
          <a:xfrm>
            <a:off x="4413914" y="1097280"/>
            <a:ext cx="316172" cy="3327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02" name="Shape 102"/>
          <p:cNvSpPr/>
          <p:nvPr>
            <p:ph type="title"/>
          </p:nvPr>
        </p:nvSpPr>
        <p:spPr>
          <a:prstGeom prst="rect">
            <a:avLst/>
          </a:prstGeom>
        </p:spPr>
        <p:txBody>
          <a:bodyPr/>
          <a:lstStyle/>
          <a:p>
            <a:pPr/>
            <a:r>
              <a:t>Title Text</a:t>
            </a:r>
          </a:p>
        </p:txBody>
      </p:sp>
      <p:sp>
        <p:nvSpPr>
          <p:cNvPr id="103" name="Shape 103"/>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4" name="Shape 104"/>
          <p:cNvSpPr/>
          <p:nvPr>
            <p:ph type="sldNum" sz="quarter" idx="2"/>
          </p:nvPr>
        </p:nvSpPr>
        <p:spPr>
          <a:xfrm>
            <a:off x="4413914" y="1090930"/>
            <a:ext cx="316172" cy="3327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111" name="Shape 111"/>
          <p:cNvSpPr/>
          <p:nvPr/>
        </p:nvSpPr>
        <p:spPr>
          <a:xfrm>
            <a:off x="-1" y="6705600"/>
            <a:ext cx="9144002" cy="152400"/>
          </a:xfrm>
          <a:prstGeom prst="rect">
            <a:avLst/>
          </a:prstGeom>
          <a:solidFill>
            <a:srgbClr val="FFFFFF"/>
          </a:solidFill>
          <a:ln w="12700">
            <a:miter lim="400000"/>
          </a:ln>
        </p:spPr>
        <p:txBody>
          <a:bodyPr lIns="45719" rIns="45719" anchor="ctr"/>
          <a:lstStyle/>
          <a:p>
            <a:pPr>
              <a:defRPr>
                <a:latin typeface="Georgia"/>
                <a:ea typeface="Georgia"/>
                <a:cs typeface="Georgia"/>
                <a:sym typeface="Georgia"/>
              </a:defRPr>
            </a:pPr>
          </a:p>
        </p:txBody>
      </p:sp>
      <p:sp>
        <p:nvSpPr>
          <p:cNvPr id="112" name="Shape 112"/>
          <p:cNvSpPr/>
          <p:nvPr/>
        </p:nvSpPr>
        <p:spPr>
          <a:xfrm>
            <a:off x="-1" y="0"/>
            <a:ext cx="9144002" cy="155575"/>
          </a:xfrm>
          <a:prstGeom prst="rect">
            <a:avLst/>
          </a:prstGeom>
          <a:solidFill>
            <a:srgbClr val="FFFFFF"/>
          </a:solidFill>
          <a:ln w="12700">
            <a:miter lim="400000"/>
          </a:ln>
        </p:spPr>
        <p:txBody>
          <a:bodyPr lIns="45719" rIns="45719" anchor="ctr"/>
          <a:lstStyle/>
          <a:p>
            <a:pPr>
              <a:defRPr>
                <a:latin typeface="Georgia"/>
                <a:ea typeface="Georgia"/>
                <a:cs typeface="Georgia"/>
                <a:sym typeface="Georgia"/>
              </a:defRPr>
            </a:pPr>
          </a:p>
        </p:txBody>
      </p:sp>
      <p:sp>
        <p:nvSpPr>
          <p:cNvPr id="113" name="Shape 113"/>
          <p:cNvSpPr/>
          <p:nvPr/>
        </p:nvSpPr>
        <p:spPr>
          <a:xfrm>
            <a:off x="8991600" y="0"/>
            <a:ext cx="152400" cy="6858000"/>
          </a:xfrm>
          <a:prstGeom prst="rect">
            <a:avLst/>
          </a:prstGeom>
          <a:solidFill>
            <a:srgbClr val="FFFFFF"/>
          </a:solidFill>
          <a:ln w="12700">
            <a:miter lim="400000"/>
          </a:ln>
        </p:spPr>
        <p:txBody>
          <a:bodyPr lIns="45719" rIns="45719" anchor="ctr"/>
          <a:lstStyle/>
          <a:p>
            <a:pPr>
              <a:defRPr>
                <a:latin typeface="Georgia"/>
                <a:ea typeface="Georgia"/>
                <a:cs typeface="Georgia"/>
                <a:sym typeface="Georgia"/>
              </a:defRPr>
            </a:pPr>
          </a:p>
        </p:txBody>
      </p:sp>
      <p:sp>
        <p:nvSpPr>
          <p:cNvPr id="114" name="Shape 114"/>
          <p:cNvSpPr/>
          <p:nvPr/>
        </p:nvSpPr>
        <p:spPr>
          <a:xfrm>
            <a:off x="0" y="0"/>
            <a:ext cx="152400" cy="6858000"/>
          </a:xfrm>
          <a:prstGeom prst="rect">
            <a:avLst/>
          </a:prstGeom>
          <a:solidFill>
            <a:srgbClr val="FFFFFF"/>
          </a:solidFill>
          <a:ln w="12700">
            <a:miter lim="400000"/>
          </a:ln>
        </p:spPr>
        <p:txBody>
          <a:bodyPr lIns="45719" rIns="45719" anchor="ctr"/>
          <a:lstStyle/>
          <a:p>
            <a:pPr>
              <a:defRPr>
                <a:latin typeface="Georgia"/>
                <a:ea typeface="Georgia"/>
                <a:cs typeface="Georgia"/>
                <a:sym typeface="Georgia"/>
              </a:defRPr>
            </a:pPr>
          </a:p>
        </p:txBody>
      </p:sp>
      <p:sp>
        <p:nvSpPr>
          <p:cNvPr id="115" name="Shape 115"/>
          <p:cNvSpPr/>
          <p:nvPr/>
        </p:nvSpPr>
        <p:spPr>
          <a:xfrm>
            <a:off x="146050" y="6391274"/>
            <a:ext cx="8832850" cy="309564"/>
          </a:xfrm>
          <a:prstGeom prst="rect">
            <a:avLst/>
          </a:prstGeom>
          <a:solidFill>
            <a:srgbClr val="8CADAE"/>
          </a:solidFill>
          <a:ln w="12700">
            <a:miter lim="400000"/>
          </a:ln>
        </p:spPr>
        <p:txBody>
          <a:bodyPr lIns="45719" rIns="45719" anchor="ctr"/>
          <a:lstStyle/>
          <a:p>
            <a:pPr/>
          </a:p>
        </p:txBody>
      </p:sp>
      <p:sp>
        <p:nvSpPr>
          <p:cNvPr id="116" name="Shape 116"/>
          <p:cNvSpPr/>
          <p:nvPr/>
        </p:nvSpPr>
        <p:spPr>
          <a:xfrm>
            <a:off x="152400" y="158750"/>
            <a:ext cx="8832850" cy="6546850"/>
          </a:xfrm>
          <a:prstGeom prst="rect">
            <a:avLst/>
          </a:prstGeom>
          <a:ln>
            <a:solidFill>
              <a:srgbClr val="7B9899"/>
            </a:solidFill>
          </a:ln>
        </p:spPr>
        <p:txBody>
          <a:bodyPr lIns="45719" rIns="45719" anchor="ctr"/>
          <a:lstStyle/>
          <a:p>
            <a:pPr/>
          </a:p>
        </p:txBody>
      </p:sp>
      <p:sp>
        <p:nvSpPr>
          <p:cNvPr id="117" name="Shape 117"/>
          <p:cNvSpPr/>
          <p:nvPr>
            <p:ph type="title"/>
          </p:nvPr>
        </p:nvSpPr>
        <p:spPr>
          <a:prstGeom prst="rect">
            <a:avLst/>
          </a:prstGeom>
        </p:spPr>
        <p:txBody>
          <a:bodyPr/>
          <a:lstStyle/>
          <a:p>
            <a:pPr/>
            <a:r>
              <a:t>Title Text</a:t>
            </a:r>
          </a:p>
        </p:txBody>
      </p:sp>
      <p:sp>
        <p:nvSpPr>
          <p:cNvPr id="118" name="Shape 118"/>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9" name="Shape 119"/>
          <p:cNvSpPr/>
          <p:nvPr>
            <p:ph type="sldNum" sz="quarter" idx="2"/>
          </p:nvPr>
        </p:nvSpPr>
        <p:spPr>
          <a:xfrm>
            <a:off x="4413914" y="6378892"/>
            <a:ext cx="316172" cy="332741"/>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126" name="Shape 126"/>
          <p:cNvSpPr/>
          <p:nvPr/>
        </p:nvSpPr>
        <p:spPr>
          <a:xfrm>
            <a:off x="152400" y="152400"/>
            <a:ext cx="8832850" cy="304800"/>
          </a:xfrm>
          <a:prstGeom prst="rect">
            <a:avLst/>
          </a:prstGeom>
          <a:solidFill>
            <a:srgbClr val="8CADAE"/>
          </a:solidFill>
          <a:ln w="12700">
            <a:miter lim="400000"/>
          </a:ln>
        </p:spPr>
        <p:txBody>
          <a:bodyPr lIns="45719" rIns="45719" anchor="ctr"/>
          <a:lstStyle/>
          <a:p>
            <a:pPr/>
          </a:p>
        </p:txBody>
      </p:sp>
      <p:sp>
        <p:nvSpPr>
          <p:cNvPr id="127" name="Shape 127"/>
          <p:cNvSpPr/>
          <p:nvPr/>
        </p:nvSpPr>
        <p:spPr>
          <a:xfrm>
            <a:off x="-1" y="6705600"/>
            <a:ext cx="9144002" cy="152400"/>
          </a:xfrm>
          <a:prstGeom prst="rect">
            <a:avLst/>
          </a:prstGeom>
          <a:solidFill>
            <a:srgbClr val="FFFFFF"/>
          </a:solidFill>
          <a:ln w="12700">
            <a:miter lim="400000"/>
          </a:ln>
        </p:spPr>
        <p:txBody>
          <a:bodyPr lIns="45719" rIns="45719" anchor="ctr"/>
          <a:lstStyle/>
          <a:p>
            <a:pPr>
              <a:defRPr>
                <a:latin typeface="Georgia"/>
                <a:ea typeface="Georgia"/>
                <a:cs typeface="Georgia"/>
                <a:sym typeface="Georgia"/>
              </a:defRPr>
            </a:pPr>
          </a:p>
        </p:txBody>
      </p:sp>
      <p:sp>
        <p:nvSpPr>
          <p:cNvPr id="128" name="Shape 128"/>
          <p:cNvSpPr/>
          <p:nvPr/>
        </p:nvSpPr>
        <p:spPr>
          <a:xfrm>
            <a:off x="8991600" y="0"/>
            <a:ext cx="152400" cy="6858000"/>
          </a:xfrm>
          <a:prstGeom prst="rect">
            <a:avLst/>
          </a:prstGeom>
          <a:solidFill>
            <a:srgbClr val="FFFFFF"/>
          </a:solidFill>
          <a:ln w="12700">
            <a:miter lim="400000"/>
          </a:ln>
        </p:spPr>
        <p:txBody>
          <a:bodyPr lIns="45719" rIns="45719" anchor="ctr"/>
          <a:lstStyle/>
          <a:p>
            <a:pPr>
              <a:defRPr>
                <a:latin typeface="Georgia"/>
                <a:ea typeface="Georgia"/>
                <a:cs typeface="Georgia"/>
                <a:sym typeface="Georgia"/>
              </a:defRPr>
            </a:pPr>
          </a:p>
        </p:txBody>
      </p:sp>
      <p:sp>
        <p:nvSpPr>
          <p:cNvPr id="129" name="Shape 129"/>
          <p:cNvSpPr/>
          <p:nvPr/>
        </p:nvSpPr>
        <p:spPr>
          <a:xfrm>
            <a:off x="-1" y="0"/>
            <a:ext cx="9144002" cy="119063"/>
          </a:xfrm>
          <a:prstGeom prst="rect">
            <a:avLst/>
          </a:prstGeom>
          <a:solidFill>
            <a:srgbClr val="FFFFFF"/>
          </a:solidFill>
          <a:ln w="12700">
            <a:miter lim="400000"/>
          </a:ln>
        </p:spPr>
        <p:txBody>
          <a:bodyPr lIns="45719" rIns="45719" anchor="ctr"/>
          <a:lstStyle/>
          <a:p>
            <a:pPr>
              <a:defRPr>
                <a:latin typeface="Georgia"/>
                <a:ea typeface="Georgia"/>
                <a:cs typeface="Georgia"/>
                <a:sym typeface="Georgia"/>
              </a:defRPr>
            </a:pPr>
          </a:p>
        </p:txBody>
      </p:sp>
      <p:sp>
        <p:nvSpPr>
          <p:cNvPr id="130" name="Shape 130"/>
          <p:cNvSpPr/>
          <p:nvPr/>
        </p:nvSpPr>
        <p:spPr>
          <a:xfrm>
            <a:off x="0" y="0"/>
            <a:ext cx="152400" cy="6858000"/>
          </a:xfrm>
          <a:prstGeom prst="rect">
            <a:avLst/>
          </a:prstGeom>
          <a:solidFill>
            <a:srgbClr val="FFFFFF"/>
          </a:solidFill>
          <a:ln w="12700">
            <a:miter lim="400000"/>
          </a:ln>
        </p:spPr>
        <p:txBody>
          <a:bodyPr lIns="45719" rIns="45719" anchor="ctr"/>
          <a:lstStyle/>
          <a:p>
            <a:pPr>
              <a:defRPr>
                <a:latin typeface="Georgia"/>
                <a:ea typeface="Georgia"/>
                <a:cs typeface="Georgia"/>
                <a:sym typeface="Georgia"/>
              </a:defRPr>
            </a:pPr>
          </a:p>
        </p:txBody>
      </p:sp>
      <p:sp>
        <p:nvSpPr>
          <p:cNvPr id="131" name="Shape 131"/>
          <p:cNvSpPr/>
          <p:nvPr/>
        </p:nvSpPr>
        <p:spPr>
          <a:xfrm>
            <a:off x="152400" y="609600"/>
            <a:ext cx="2743200" cy="58674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32" name="Shape 132"/>
          <p:cNvSpPr/>
          <p:nvPr/>
        </p:nvSpPr>
        <p:spPr>
          <a:xfrm>
            <a:off x="152400" y="152400"/>
            <a:ext cx="8832850" cy="6546850"/>
          </a:xfrm>
          <a:prstGeom prst="rect">
            <a:avLst/>
          </a:prstGeom>
          <a:ln>
            <a:solidFill>
              <a:srgbClr val="7B9899"/>
            </a:solidFill>
          </a:ln>
        </p:spPr>
        <p:txBody>
          <a:bodyPr lIns="45719" rIns="45719" anchor="ctr"/>
          <a:lstStyle/>
          <a:p>
            <a:pPr/>
          </a:p>
        </p:txBody>
      </p:sp>
      <p:sp>
        <p:nvSpPr>
          <p:cNvPr id="133" name="Shape 133"/>
          <p:cNvSpPr/>
          <p:nvPr/>
        </p:nvSpPr>
        <p:spPr>
          <a:xfrm>
            <a:off x="152400" y="533400"/>
            <a:ext cx="8832850" cy="0"/>
          </a:xfrm>
          <a:prstGeom prst="line">
            <a:avLst/>
          </a:prstGeom>
          <a:ln w="11430">
            <a:solidFill>
              <a:srgbClr val="7B9899"/>
            </a:solidFill>
            <a:prstDash val="sysDash"/>
          </a:ln>
        </p:spPr>
        <p:txBody>
          <a:bodyPr lIns="45719" rIns="45719"/>
          <a:lstStyle/>
          <a:p>
            <a:pPr/>
          </a:p>
        </p:txBody>
      </p:sp>
      <p:sp>
        <p:nvSpPr>
          <p:cNvPr id="134" name="Shape 134"/>
          <p:cNvSpPr/>
          <p:nvPr/>
        </p:nvSpPr>
        <p:spPr>
          <a:xfrm>
            <a:off x="1295400" y="228600"/>
            <a:ext cx="609600" cy="609600"/>
          </a:xfrm>
          <a:prstGeom prst="ellipse">
            <a:avLst/>
          </a:prstGeom>
          <a:solidFill>
            <a:srgbClr val="FFFFFF"/>
          </a:solidFill>
          <a:ln w="12700">
            <a:miter lim="400000"/>
          </a:ln>
        </p:spPr>
        <p:txBody>
          <a:bodyPr lIns="45719" rIns="45719" anchor="ctr"/>
          <a:lstStyle/>
          <a:p>
            <a:pPr algn="ctr">
              <a:defRPr>
                <a:solidFill>
                  <a:srgbClr val="FFFFFF"/>
                </a:solidFill>
              </a:defRPr>
            </a:pPr>
          </a:p>
        </p:txBody>
      </p:sp>
      <p:sp>
        <p:nvSpPr>
          <p:cNvPr id="135" name="Shape 135"/>
          <p:cNvSpPr/>
          <p:nvPr/>
        </p:nvSpPr>
        <p:spPr>
          <a:xfrm>
            <a:off x="1390650" y="323850"/>
            <a:ext cx="419100" cy="419100"/>
          </a:xfrm>
          <a:prstGeom prst="ellipse">
            <a:avLst/>
          </a:prstGeom>
          <a:solidFill>
            <a:srgbClr val="FFFFFF"/>
          </a:solidFill>
          <a:ln w="50800" cap="rnd">
            <a:solidFill>
              <a:srgbClr val="7B9899"/>
            </a:solidFill>
          </a:ln>
        </p:spPr>
        <p:txBody>
          <a:bodyPr lIns="45719" rIns="45719" anchor="ctr"/>
          <a:lstStyle/>
          <a:p>
            <a:pPr algn="ctr">
              <a:defRPr>
                <a:solidFill>
                  <a:srgbClr val="FFFFFF"/>
                </a:solidFill>
              </a:defRPr>
            </a:pPr>
          </a:p>
        </p:txBody>
      </p:sp>
      <p:sp>
        <p:nvSpPr>
          <p:cNvPr id="136" name="Shape 136"/>
          <p:cNvSpPr/>
          <p:nvPr/>
        </p:nvSpPr>
        <p:spPr>
          <a:xfrm>
            <a:off x="149225" y="6388099"/>
            <a:ext cx="8832850" cy="309564"/>
          </a:xfrm>
          <a:prstGeom prst="rect">
            <a:avLst/>
          </a:prstGeom>
          <a:solidFill>
            <a:srgbClr val="8CADAE"/>
          </a:solidFill>
          <a:ln w="12700">
            <a:miter lim="400000"/>
          </a:ln>
        </p:spPr>
        <p:txBody>
          <a:bodyPr lIns="45719" rIns="45719" anchor="ctr"/>
          <a:lstStyle/>
          <a:p>
            <a:pPr/>
          </a:p>
        </p:txBody>
      </p:sp>
      <p:sp>
        <p:nvSpPr>
          <p:cNvPr id="137" name="Shape 137"/>
          <p:cNvSpPr/>
          <p:nvPr>
            <p:ph type="title"/>
          </p:nvPr>
        </p:nvSpPr>
        <p:spPr>
          <a:prstGeom prst="rect">
            <a:avLst/>
          </a:prstGeom>
        </p:spPr>
        <p:txBody>
          <a:bodyPr/>
          <a:lstStyle/>
          <a:p>
            <a:pPr/>
            <a:r>
              <a:t>Title Text</a:t>
            </a:r>
          </a:p>
        </p:txBody>
      </p:sp>
      <p:sp>
        <p:nvSpPr>
          <p:cNvPr id="138" name="Shape 138"/>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9" name="Shape 139"/>
          <p:cNvSpPr/>
          <p:nvPr>
            <p:ph type="sldNum" sz="quarter" idx="2"/>
          </p:nvPr>
        </p:nvSpPr>
        <p:spPr>
          <a:xfrm>
            <a:off x="1442114" y="367030"/>
            <a:ext cx="316172" cy="3327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a:off x="-1" y="6705600"/>
            <a:ext cx="9144002" cy="152400"/>
          </a:xfrm>
          <a:prstGeom prst="rect">
            <a:avLst/>
          </a:prstGeom>
          <a:solidFill>
            <a:srgbClr val="FFFFFF"/>
          </a:solidFill>
          <a:ln w="12700">
            <a:miter lim="400000"/>
          </a:ln>
        </p:spPr>
        <p:txBody>
          <a:bodyPr lIns="45719" rIns="45719" anchor="ctr"/>
          <a:lstStyle/>
          <a:p>
            <a:pPr>
              <a:defRPr>
                <a:latin typeface="Georgia"/>
                <a:ea typeface="Georgia"/>
                <a:cs typeface="Georgia"/>
                <a:sym typeface="Georgia"/>
              </a:defRPr>
            </a:pPr>
          </a:p>
        </p:txBody>
      </p:sp>
      <p:sp>
        <p:nvSpPr>
          <p:cNvPr id="3" name="Shape 3"/>
          <p:cNvSpPr/>
          <p:nvPr/>
        </p:nvSpPr>
        <p:spPr>
          <a:xfrm>
            <a:off x="-1" y="0"/>
            <a:ext cx="9144002" cy="1393825"/>
          </a:xfrm>
          <a:prstGeom prst="rect">
            <a:avLst/>
          </a:prstGeom>
          <a:solidFill>
            <a:srgbClr val="FFFFFF"/>
          </a:solidFill>
          <a:ln w="12700">
            <a:miter lim="400000"/>
          </a:ln>
        </p:spPr>
        <p:txBody>
          <a:bodyPr lIns="45719" rIns="45719" anchor="ctr"/>
          <a:lstStyle/>
          <a:p>
            <a:pPr>
              <a:defRPr>
                <a:latin typeface="Georgia"/>
                <a:ea typeface="Georgia"/>
                <a:cs typeface="Georgia"/>
                <a:sym typeface="Georgia"/>
              </a:defRPr>
            </a:pPr>
          </a:p>
        </p:txBody>
      </p:sp>
      <p:sp>
        <p:nvSpPr>
          <p:cNvPr id="4" name="Shape 4"/>
          <p:cNvSpPr/>
          <p:nvPr/>
        </p:nvSpPr>
        <p:spPr>
          <a:xfrm>
            <a:off x="0" y="0"/>
            <a:ext cx="152400" cy="6858000"/>
          </a:xfrm>
          <a:prstGeom prst="rect">
            <a:avLst/>
          </a:prstGeom>
          <a:solidFill>
            <a:srgbClr val="FFFFFF"/>
          </a:solidFill>
          <a:ln w="12700">
            <a:miter lim="400000"/>
          </a:ln>
        </p:spPr>
        <p:txBody>
          <a:bodyPr lIns="45719" rIns="45719" anchor="ctr"/>
          <a:lstStyle/>
          <a:p>
            <a:pPr>
              <a:defRPr>
                <a:latin typeface="Georgia"/>
                <a:ea typeface="Georgia"/>
                <a:cs typeface="Georgia"/>
                <a:sym typeface="Georgia"/>
              </a:defRPr>
            </a:pPr>
          </a:p>
        </p:txBody>
      </p:sp>
      <p:sp>
        <p:nvSpPr>
          <p:cNvPr id="5" name="Shape 5"/>
          <p:cNvSpPr/>
          <p:nvPr/>
        </p:nvSpPr>
        <p:spPr>
          <a:xfrm>
            <a:off x="8991600" y="0"/>
            <a:ext cx="152400" cy="6858000"/>
          </a:xfrm>
          <a:prstGeom prst="rect">
            <a:avLst/>
          </a:prstGeom>
          <a:solidFill>
            <a:srgbClr val="FFFFFF"/>
          </a:solidFill>
          <a:ln w="12700">
            <a:miter lim="400000"/>
          </a:ln>
        </p:spPr>
        <p:txBody>
          <a:bodyPr lIns="45719" rIns="45719" anchor="ctr"/>
          <a:lstStyle/>
          <a:p>
            <a:pPr>
              <a:defRPr>
                <a:latin typeface="Georgia"/>
                <a:ea typeface="Georgia"/>
                <a:cs typeface="Georgia"/>
                <a:sym typeface="Georgia"/>
              </a:defRPr>
            </a:pPr>
          </a:p>
        </p:txBody>
      </p:sp>
      <p:sp>
        <p:nvSpPr>
          <p:cNvPr id="6" name="Shape 6"/>
          <p:cNvSpPr/>
          <p:nvPr/>
        </p:nvSpPr>
        <p:spPr>
          <a:xfrm>
            <a:off x="149225" y="6388099"/>
            <a:ext cx="8832850" cy="309564"/>
          </a:xfrm>
          <a:prstGeom prst="rect">
            <a:avLst/>
          </a:prstGeom>
          <a:solidFill>
            <a:srgbClr val="8CADAE"/>
          </a:solidFill>
          <a:ln w="12700">
            <a:miter lim="400000"/>
          </a:ln>
        </p:spPr>
        <p:txBody>
          <a:bodyPr lIns="45719" rIns="45719" anchor="ctr"/>
          <a:lstStyle/>
          <a:p>
            <a:pPr/>
          </a:p>
        </p:txBody>
      </p:sp>
      <p:sp>
        <p:nvSpPr>
          <p:cNvPr id="7" name="Shape 7"/>
          <p:cNvSpPr/>
          <p:nvPr/>
        </p:nvSpPr>
        <p:spPr>
          <a:xfrm>
            <a:off x="152400" y="155575"/>
            <a:ext cx="8832850" cy="6546850"/>
          </a:xfrm>
          <a:prstGeom prst="rect">
            <a:avLst/>
          </a:prstGeom>
          <a:ln>
            <a:solidFill>
              <a:srgbClr val="7B9899"/>
            </a:solidFill>
          </a:ln>
        </p:spPr>
        <p:txBody>
          <a:bodyPr lIns="45719" rIns="45719" anchor="ctr"/>
          <a:lstStyle/>
          <a:p>
            <a:pPr/>
          </a:p>
        </p:txBody>
      </p:sp>
      <p:sp>
        <p:nvSpPr>
          <p:cNvPr id="8" name="Shape 8"/>
          <p:cNvSpPr/>
          <p:nvPr/>
        </p:nvSpPr>
        <p:spPr>
          <a:xfrm>
            <a:off x="152400" y="1276350"/>
            <a:ext cx="8832850" cy="0"/>
          </a:xfrm>
          <a:prstGeom prst="line">
            <a:avLst/>
          </a:prstGeom>
          <a:ln>
            <a:solidFill>
              <a:srgbClr val="7B9899"/>
            </a:solidFill>
            <a:prstDash val="sysDash"/>
          </a:ln>
        </p:spPr>
        <p:txBody>
          <a:bodyPr lIns="45719" rIns="45719"/>
          <a:lstStyle/>
          <a:p>
            <a:pPr/>
          </a:p>
        </p:txBody>
      </p:sp>
      <p:sp>
        <p:nvSpPr>
          <p:cNvPr id="9" name="Shape 9"/>
          <p:cNvSpPr/>
          <p:nvPr/>
        </p:nvSpPr>
        <p:spPr>
          <a:xfrm>
            <a:off x="4267200" y="955675"/>
            <a:ext cx="609600" cy="609600"/>
          </a:xfrm>
          <a:prstGeom prst="ellipse">
            <a:avLst/>
          </a:prstGeom>
          <a:solidFill>
            <a:srgbClr val="FFFFFF"/>
          </a:solidFill>
          <a:ln w="12700">
            <a:miter lim="400000"/>
          </a:ln>
        </p:spPr>
        <p:txBody>
          <a:bodyPr lIns="45719" rIns="45719" anchor="ctr"/>
          <a:lstStyle/>
          <a:p>
            <a:pPr algn="ctr">
              <a:defRPr>
                <a:solidFill>
                  <a:srgbClr val="FFFFFF"/>
                </a:solidFill>
              </a:defRPr>
            </a:pPr>
          </a:p>
        </p:txBody>
      </p:sp>
      <p:sp>
        <p:nvSpPr>
          <p:cNvPr id="10" name="Shape 10"/>
          <p:cNvSpPr/>
          <p:nvPr/>
        </p:nvSpPr>
        <p:spPr>
          <a:xfrm>
            <a:off x="4362450" y="1050925"/>
            <a:ext cx="419100" cy="420688"/>
          </a:xfrm>
          <a:prstGeom prst="ellipse">
            <a:avLst/>
          </a:prstGeom>
          <a:solidFill>
            <a:srgbClr val="FFFFFF"/>
          </a:solidFill>
          <a:ln w="50800" cap="rnd">
            <a:solidFill>
              <a:srgbClr val="7B9899"/>
            </a:solidFill>
          </a:ln>
        </p:spPr>
        <p:txBody>
          <a:bodyPr lIns="45719" rIns="45719" anchor="ctr"/>
          <a:lstStyle/>
          <a:p>
            <a:pPr algn="ctr">
              <a:defRPr>
                <a:solidFill>
                  <a:srgbClr val="FFFFFF"/>
                </a:solidFill>
              </a:defRPr>
            </a:pPr>
          </a:p>
        </p:txBody>
      </p:sp>
      <p:sp>
        <p:nvSpPr>
          <p:cNvPr id="11" name="Shape 11"/>
          <p:cNvSpPr/>
          <p:nvPr>
            <p:ph type="title"/>
          </p:nvPr>
        </p:nvSpPr>
        <p:spPr>
          <a:xfrm>
            <a:off x="301625" y="228600"/>
            <a:ext cx="8534400" cy="758825"/>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Title Text</a:t>
            </a:r>
          </a:p>
        </p:txBody>
      </p:sp>
      <p:sp>
        <p:nvSpPr>
          <p:cNvPr id="12" name="Shape 12"/>
          <p:cNvSpPr/>
          <p:nvPr>
            <p:ph type="body" idx="1"/>
          </p:nvPr>
        </p:nvSpPr>
        <p:spPr>
          <a:xfrm>
            <a:off x="301625" y="1524000"/>
            <a:ext cx="8534400" cy="459898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xfrm>
            <a:off x="4413914" y="1094105"/>
            <a:ext cx="316172" cy="332741"/>
          </a:xfrm>
          <a:prstGeom prst="rect">
            <a:avLst/>
          </a:prstGeom>
          <a:ln w="12700">
            <a:miter lim="400000"/>
          </a:ln>
        </p:spPr>
        <p:txBody>
          <a:bodyPr wrap="none" lIns="45719" rIns="45719" anchor="ctr">
            <a:spAutoFit/>
          </a:bodyPr>
          <a:lstStyle>
            <a:lvl1pPr algn="ctr">
              <a:defRPr sz="1600">
                <a:solidFill>
                  <a:srgbClr val="7B9899"/>
                </a:solidFill>
                <a:latin typeface="Georgia"/>
                <a:ea typeface="Georgia"/>
                <a:cs typeface="Georgia"/>
                <a:sym typeface="Georgia"/>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3300" u="none">
          <a:ln>
            <a:noFill/>
          </a:ln>
          <a:solidFill>
            <a:srgbClr val="7B9899"/>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b="0" baseline="0" cap="none" i="0" spc="0" strike="noStrike" sz="3300" u="none">
          <a:ln>
            <a:noFill/>
          </a:ln>
          <a:solidFill>
            <a:srgbClr val="7B9899"/>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b="0" baseline="0" cap="none" i="0" spc="0" strike="noStrike" sz="3300" u="none">
          <a:ln>
            <a:noFill/>
          </a:ln>
          <a:solidFill>
            <a:srgbClr val="7B9899"/>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b="0" baseline="0" cap="none" i="0" spc="0" strike="noStrike" sz="3300" u="none">
          <a:ln>
            <a:noFill/>
          </a:ln>
          <a:solidFill>
            <a:srgbClr val="7B9899"/>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b="0" baseline="0" cap="none" i="0" spc="0" strike="noStrike" sz="3300" u="none">
          <a:ln>
            <a:noFill/>
          </a:ln>
          <a:solidFill>
            <a:srgbClr val="7B9899"/>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b="0" baseline="0" cap="none" i="0" spc="0" strike="noStrike" sz="3300" u="none">
          <a:ln>
            <a:noFill/>
          </a:ln>
          <a:solidFill>
            <a:srgbClr val="7B9899"/>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b="0" baseline="0" cap="none" i="0" spc="0" strike="noStrike" sz="3300" u="none">
          <a:ln>
            <a:noFill/>
          </a:ln>
          <a:solidFill>
            <a:srgbClr val="7B9899"/>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3300" u="none">
          <a:ln>
            <a:noFill/>
          </a:ln>
          <a:solidFill>
            <a:srgbClr val="7B9899"/>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3300" u="none">
          <a:ln>
            <a:noFill/>
          </a:ln>
          <a:solidFill>
            <a:srgbClr val="7B9899"/>
          </a:solidFill>
          <a:uFillTx/>
          <a:latin typeface="Arial"/>
          <a:ea typeface="Arial"/>
          <a:cs typeface="Arial"/>
          <a:sym typeface="Arial"/>
        </a:defRPr>
      </a:lvl9pPr>
    </p:titleStyle>
    <p:bodyStyle>
      <a:lvl1pPr marL="273050" marR="0" indent="-273050" algn="l" defTabSz="914400" rtl="0" latinLnBrk="0">
        <a:lnSpc>
          <a:spcPct val="100000"/>
        </a:lnSpc>
        <a:spcBef>
          <a:spcPts val="600"/>
        </a:spcBef>
        <a:spcAft>
          <a:spcPts val="0"/>
        </a:spcAft>
        <a:buClr>
          <a:schemeClr val="accent1"/>
        </a:buClr>
        <a:buSzPct val="85000"/>
        <a:buFont typeface="Wingdings 2"/>
        <a:buChar char="•"/>
        <a:tabLst/>
        <a:defRPr b="0" baseline="0" cap="none" i="0" spc="0" strike="noStrike" sz="2700" u="none">
          <a:ln>
            <a:noFill/>
          </a:ln>
          <a:solidFill>
            <a:srgbClr val="000000"/>
          </a:solidFill>
          <a:uFillTx/>
          <a:latin typeface="Arial"/>
          <a:ea typeface="Arial"/>
          <a:cs typeface="Arial"/>
          <a:sym typeface="Arial"/>
        </a:defRPr>
      </a:lvl1pPr>
      <a:lvl2pPr marL="609744" marR="0" indent="-335106" algn="l" defTabSz="914400" rtl="0" latinLnBrk="0">
        <a:lnSpc>
          <a:spcPct val="100000"/>
        </a:lnSpc>
        <a:spcBef>
          <a:spcPts val="600"/>
        </a:spcBef>
        <a:spcAft>
          <a:spcPts val="0"/>
        </a:spcAft>
        <a:buClr>
          <a:schemeClr val="accent1"/>
        </a:buClr>
        <a:buSzPct val="70000"/>
        <a:buFont typeface="Wingdings 2"/>
        <a:buChar char="○"/>
        <a:tabLst/>
        <a:defRPr b="0" baseline="0" cap="none" i="0" spc="0" strike="noStrike" sz="2700" u="none">
          <a:ln>
            <a:noFill/>
          </a:ln>
          <a:solidFill>
            <a:srgbClr val="000000"/>
          </a:solidFill>
          <a:uFillTx/>
          <a:latin typeface="Arial"/>
          <a:ea typeface="Arial"/>
          <a:cs typeface="Arial"/>
          <a:sym typeface="Arial"/>
        </a:defRPr>
      </a:lvl2pPr>
      <a:lvl3pPr marL="902335" marR="0" indent="-308610" algn="l" defTabSz="914400" rtl="0" latinLnBrk="0">
        <a:lnSpc>
          <a:spcPct val="100000"/>
        </a:lnSpc>
        <a:spcBef>
          <a:spcPts val="600"/>
        </a:spcBef>
        <a:spcAft>
          <a:spcPts val="0"/>
        </a:spcAft>
        <a:buClr>
          <a:schemeClr val="accent1"/>
        </a:buClr>
        <a:buSzPct val="75000"/>
        <a:buFont typeface="Wingdings 2"/>
        <a:buChar char=""/>
        <a:tabLst/>
        <a:defRPr b="0" baseline="0" cap="none" i="0" spc="0" strike="noStrike" sz="2700" u="none">
          <a:ln>
            <a:noFill/>
          </a:ln>
          <a:solidFill>
            <a:srgbClr val="000000"/>
          </a:solidFill>
          <a:uFillTx/>
          <a:latin typeface="Arial"/>
          <a:ea typeface="Arial"/>
          <a:cs typeface="Arial"/>
          <a:sym typeface="Arial"/>
        </a:defRPr>
      </a:lvl3pPr>
      <a:lvl4pPr marL="1211262" marR="0" indent="-342900" algn="l" defTabSz="914400" rtl="0" latinLnBrk="0">
        <a:lnSpc>
          <a:spcPct val="100000"/>
        </a:lnSpc>
        <a:spcBef>
          <a:spcPts val="600"/>
        </a:spcBef>
        <a:spcAft>
          <a:spcPts val="0"/>
        </a:spcAft>
        <a:buClr>
          <a:schemeClr val="accent1"/>
        </a:buClr>
        <a:buSzPct val="70000"/>
        <a:buFont typeface="Wingdings 2"/>
        <a:buChar char="○"/>
        <a:tabLst/>
        <a:defRPr b="0" baseline="0" cap="none" i="0" spc="0" strike="noStrike" sz="2700" u="none">
          <a:ln>
            <a:noFill/>
          </a:ln>
          <a:solidFill>
            <a:srgbClr val="000000"/>
          </a:solidFill>
          <a:uFillTx/>
          <a:latin typeface="Arial"/>
          <a:ea typeface="Arial"/>
          <a:cs typeface="Arial"/>
          <a:sym typeface="Arial"/>
        </a:defRPr>
      </a:lvl4pPr>
      <a:lvl5pPr marL="1485900" marR="0" indent="-342900" algn="l" defTabSz="914400" rtl="0" latinLnBrk="0">
        <a:lnSpc>
          <a:spcPct val="100000"/>
        </a:lnSpc>
        <a:spcBef>
          <a:spcPts val="600"/>
        </a:spcBef>
        <a:spcAft>
          <a:spcPts val="0"/>
        </a:spcAft>
        <a:buClr>
          <a:schemeClr val="accent1"/>
        </a:buClr>
        <a:buSzPct val="100000"/>
        <a:buFont typeface="Wingdings 2"/>
        <a:buChar char="•"/>
        <a:tabLst/>
        <a:defRPr b="0" baseline="0" cap="none" i="0" spc="0" strike="noStrike" sz="2700" u="none">
          <a:ln>
            <a:noFill/>
          </a:ln>
          <a:solidFill>
            <a:srgbClr val="000000"/>
          </a:solidFill>
          <a:uFillTx/>
          <a:latin typeface="Arial"/>
          <a:ea typeface="Arial"/>
          <a:cs typeface="Arial"/>
          <a:sym typeface="Arial"/>
        </a:defRPr>
      </a:lvl5pPr>
      <a:lvl6pPr marL="1943100" marR="0" indent="-342900" algn="l" defTabSz="914400" rtl="0" latinLnBrk="0">
        <a:lnSpc>
          <a:spcPct val="100000"/>
        </a:lnSpc>
        <a:spcBef>
          <a:spcPts val="600"/>
        </a:spcBef>
        <a:spcAft>
          <a:spcPts val="0"/>
        </a:spcAft>
        <a:buClr>
          <a:schemeClr val="accent1"/>
        </a:buClr>
        <a:buSzPct val="100000"/>
        <a:buFont typeface="Wingdings 2"/>
        <a:buChar char=""/>
        <a:tabLst/>
        <a:defRPr b="0" baseline="0" cap="none" i="0" spc="0" strike="noStrike" sz="2700" u="none">
          <a:ln>
            <a:noFill/>
          </a:ln>
          <a:solidFill>
            <a:srgbClr val="000000"/>
          </a:solidFill>
          <a:uFillTx/>
          <a:latin typeface="Arial"/>
          <a:ea typeface="Arial"/>
          <a:cs typeface="Arial"/>
          <a:sym typeface="Arial"/>
        </a:defRPr>
      </a:lvl6pPr>
      <a:lvl7pPr marL="2400300" marR="0" indent="-342900" algn="l" defTabSz="914400" rtl="0" latinLnBrk="0">
        <a:lnSpc>
          <a:spcPct val="100000"/>
        </a:lnSpc>
        <a:spcBef>
          <a:spcPts val="600"/>
        </a:spcBef>
        <a:spcAft>
          <a:spcPts val="0"/>
        </a:spcAft>
        <a:buClr>
          <a:schemeClr val="accent1"/>
        </a:buClr>
        <a:buSzPct val="100000"/>
        <a:buFont typeface="Wingdings 2"/>
        <a:buChar char=""/>
        <a:tabLst/>
        <a:defRPr b="0" baseline="0" cap="none" i="0" spc="0" strike="noStrike" sz="2700" u="none">
          <a:ln>
            <a:noFill/>
          </a:ln>
          <a:solidFill>
            <a:srgbClr val="000000"/>
          </a:solidFill>
          <a:uFillTx/>
          <a:latin typeface="Arial"/>
          <a:ea typeface="Arial"/>
          <a:cs typeface="Arial"/>
          <a:sym typeface="Arial"/>
        </a:defRPr>
      </a:lvl7pPr>
      <a:lvl8pPr marL="2857500" marR="0" indent="-342900" algn="l" defTabSz="914400" rtl="0" latinLnBrk="0">
        <a:lnSpc>
          <a:spcPct val="100000"/>
        </a:lnSpc>
        <a:spcBef>
          <a:spcPts val="600"/>
        </a:spcBef>
        <a:spcAft>
          <a:spcPts val="0"/>
        </a:spcAft>
        <a:buClr>
          <a:schemeClr val="accent1"/>
        </a:buClr>
        <a:buSzPct val="100000"/>
        <a:buFont typeface="Wingdings 2"/>
        <a:buChar char=""/>
        <a:tabLst/>
        <a:defRPr b="0" baseline="0" cap="none" i="0" spc="0" strike="noStrike" sz="2700" u="none">
          <a:ln>
            <a:noFill/>
          </a:ln>
          <a:solidFill>
            <a:srgbClr val="000000"/>
          </a:solidFill>
          <a:uFillTx/>
          <a:latin typeface="Arial"/>
          <a:ea typeface="Arial"/>
          <a:cs typeface="Arial"/>
          <a:sym typeface="Arial"/>
        </a:defRPr>
      </a:lvl8pPr>
      <a:lvl9pPr marL="3314700" marR="0" indent="-342900" algn="l" defTabSz="914400" rtl="0" latinLnBrk="0">
        <a:lnSpc>
          <a:spcPct val="100000"/>
        </a:lnSpc>
        <a:spcBef>
          <a:spcPts val="600"/>
        </a:spcBef>
        <a:spcAft>
          <a:spcPts val="0"/>
        </a:spcAft>
        <a:buClr>
          <a:schemeClr val="accent1"/>
        </a:buClr>
        <a:buSzPct val="100000"/>
        <a:buFont typeface="Wingdings 2"/>
        <a:buChar char=""/>
        <a:tabLst/>
        <a:defRPr b="0" baseline="0" cap="none" i="0" spc="0" strike="noStrike" sz="2700" u="none">
          <a:ln>
            <a:noFill/>
          </a:ln>
          <a:solidFill>
            <a:srgbClr val="000000"/>
          </a:solidFill>
          <a:uFillTx/>
          <a:latin typeface="Arial"/>
          <a:ea typeface="Arial"/>
          <a:cs typeface="Arial"/>
          <a:sym typeface="Arial"/>
        </a:defRPr>
      </a:lvl9pPr>
    </p:bodyStyle>
    <p:otherStyle>
      <a:lvl1pPr marL="0" marR="0" indent="0" algn="ctr"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eorgia"/>
        </a:defRPr>
      </a:lvl1pPr>
      <a:lvl2pPr marL="0" marR="0" indent="457200" algn="ctr"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eorgia"/>
        </a:defRPr>
      </a:lvl2pPr>
      <a:lvl3pPr marL="0" marR="0" indent="914400" algn="ctr"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eorgia"/>
        </a:defRPr>
      </a:lvl3pPr>
      <a:lvl4pPr marL="0" marR="0" indent="1371600" algn="ctr"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eorgia"/>
        </a:defRPr>
      </a:lvl4pPr>
      <a:lvl5pPr marL="0" marR="0" indent="1828800" algn="ctr"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eorgia"/>
        </a:defRPr>
      </a:lvl5pPr>
      <a:lvl6pPr marL="0" marR="0" indent="0" algn="ctr"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eorgia"/>
        </a:defRPr>
      </a:lvl6pPr>
      <a:lvl7pPr marL="0" marR="0" indent="0" algn="ctr"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eorgia"/>
        </a:defRPr>
      </a:lvl7pPr>
      <a:lvl8pPr marL="0" marR="0" indent="0" algn="ctr"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eorgia"/>
        </a:defRPr>
      </a:lvl8pPr>
      <a:lvl9pPr marL="0" marR="0" indent="0" algn="ctr"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eorgi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 Id="rId3" Type="http://schemas.openxmlformats.org/officeDocument/2006/relationships/image" Target="../media/image4.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jpeg"/><Relationship Id="rId6" Type="http://schemas.openxmlformats.org/officeDocument/2006/relationships/image" Target="../media/image6.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hape 195"/>
          <p:cNvSpPr/>
          <p:nvPr>
            <p:ph type="body" sz="quarter" idx="4294967295"/>
          </p:nvPr>
        </p:nvSpPr>
        <p:spPr>
          <a:xfrm>
            <a:off x="1371600" y="2819400"/>
            <a:ext cx="6400800" cy="1752600"/>
          </a:xfrm>
          <a:prstGeom prst="rect">
            <a:avLst/>
          </a:prstGeom>
        </p:spPr>
        <p:txBody>
          <a:bodyPr/>
          <a:lstStyle>
            <a:lvl1pPr marL="0" indent="0" algn="ctr">
              <a:spcBef>
                <a:spcPts val="400"/>
              </a:spcBef>
              <a:buSzTx/>
              <a:buNone/>
              <a:defRPr b="1" sz="2000">
                <a:solidFill>
                  <a:srgbClr val="646B86"/>
                </a:solidFill>
              </a:defRPr>
            </a:lvl1pPr>
          </a:lstStyle>
          <a:p>
            <a:pPr/>
            <a:r>
              <a:t>SJYLL YOUTH RULES</a:t>
            </a:r>
          </a:p>
        </p:txBody>
      </p:sp>
      <p:sp>
        <p:nvSpPr>
          <p:cNvPr id="196" name="Shape 196"/>
          <p:cNvSpPr/>
          <p:nvPr>
            <p:ph type="title" idx="4294967295"/>
          </p:nvPr>
        </p:nvSpPr>
        <p:spPr>
          <a:xfrm>
            <a:off x="685800" y="381000"/>
            <a:ext cx="7772400" cy="1752600"/>
          </a:xfrm>
          <a:prstGeom prst="rect">
            <a:avLst/>
          </a:prstGeom>
        </p:spPr>
        <p:txBody>
          <a:bodyPr/>
          <a:lstStyle>
            <a:lvl1pPr>
              <a:defRPr sz="4200">
                <a:solidFill>
                  <a:schemeClr val="accent1"/>
                </a:solidFill>
              </a:defRPr>
            </a:lvl1pPr>
          </a:lstStyle>
          <a:p>
            <a:pPr/>
            <a:r>
              <a:t>US Lacrosse Girl’s Rules</a:t>
            </a:r>
          </a:p>
        </p:txBody>
      </p:sp>
      <p:grpSp>
        <p:nvGrpSpPr>
          <p:cNvPr id="199" name="Group 199" descr="http://www.shoreregional.org/cms/lib5/NJ01000964/Centricity/Domain/42/Lacrosse_logo.jpg"/>
          <p:cNvGrpSpPr/>
          <p:nvPr/>
        </p:nvGrpSpPr>
        <p:grpSpPr>
          <a:xfrm>
            <a:off x="3886200" y="3505200"/>
            <a:ext cx="1563688" cy="2133600"/>
            <a:chOff x="0" y="0"/>
            <a:chExt cx="1563687" cy="2133600"/>
          </a:xfrm>
        </p:grpSpPr>
        <p:sp>
          <p:nvSpPr>
            <p:cNvPr id="197" name="Shape 197"/>
            <p:cNvSpPr/>
            <p:nvPr/>
          </p:nvSpPr>
          <p:spPr>
            <a:xfrm>
              <a:off x="0" y="0"/>
              <a:ext cx="1563688" cy="2133600"/>
            </a:xfrm>
            <a:prstGeom prst="rect">
              <a:avLst/>
            </a:prstGeom>
            <a:solidFill>
              <a:srgbClr val="DFE1E7"/>
            </a:solidFill>
            <a:ln w="12700" cap="flat">
              <a:noFill/>
              <a:miter lim="400000"/>
            </a:ln>
            <a:effectLst/>
          </p:spPr>
          <p:txBody>
            <a:bodyPr wrap="square" lIns="45719" tIns="45719" rIns="45719" bIns="45719" numCol="1" anchor="t">
              <a:noAutofit/>
            </a:bodyPr>
            <a:lstStyle/>
            <a:p>
              <a:pPr/>
            </a:p>
          </p:txBody>
        </p:sp>
        <p:pic>
          <p:nvPicPr>
            <p:cNvPr id="198" name="Lacrosse_logo.jpeg"/>
            <p:cNvPicPr>
              <a:picLocks noChangeAspect="1"/>
            </p:cNvPicPr>
            <p:nvPr/>
          </p:nvPicPr>
          <p:blipFill>
            <a:blip r:embed="rId2">
              <a:extLst/>
            </a:blip>
            <a:srcRect l="0" t="0" r="0" b="18576"/>
            <a:stretch>
              <a:fillRect/>
            </a:stretch>
          </p:blipFill>
          <p:spPr>
            <a:xfrm>
              <a:off x="0" y="-1"/>
              <a:ext cx="1563688" cy="2133602"/>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5" name="Shape 285"/>
          <p:cNvSpPr/>
          <p:nvPr>
            <p:ph type="title" idx="4294967295"/>
          </p:nvPr>
        </p:nvSpPr>
        <p:spPr>
          <a:xfrm>
            <a:off x="301625" y="228600"/>
            <a:ext cx="8534400" cy="758825"/>
          </a:xfrm>
          <a:prstGeom prst="rect">
            <a:avLst/>
          </a:prstGeom>
        </p:spPr>
        <p:txBody>
          <a:bodyPr/>
          <a:lstStyle>
            <a:lvl1pPr>
              <a:defRPr b="1"/>
            </a:lvl1pPr>
          </a:lstStyle>
          <a:p>
            <a:pPr/>
            <a:r>
              <a:t>Equipment</a:t>
            </a:r>
          </a:p>
        </p:txBody>
      </p:sp>
      <p:sp>
        <p:nvSpPr>
          <p:cNvPr id="286" name="Shape 286"/>
          <p:cNvSpPr/>
          <p:nvPr>
            <p:ph type="body" idx="4294967295"/>
          </p:nvPr>
        </p:nvSpPr>
        <p:spPr>
          <a:xfrm>
            <a:off x="152400" y="1527174"/>
            <a:ext cx="8915400" cy="4572002"/>
          </a:xfrm>
          <a:prstGeom prst="rect">
            <a:avLst/>
          </a:prstGeom>
        </p:spPr>
        <p:txBody>
          <a:bodyPr/>
          <a:lstStyle/>
          <a:p>
            <a:pPr>
              <a:buChar char="●"/>
              <a:defRPr b="1"/>
            </a:pPr>
            <a:r>
              <a:t>Ball</a:t>
            </a:r>
            <a:r>
              <a:rPr b="0"/>
              <a:t>: </a:t>
            </a:r>
            <a:endParaRPr b="0"/>
          </a:p>
          <a:p>
            <a:pPr lvl="1" marL="547687" indent="-273050">
              <a:spcBef>
                <a:spcPts val="0"/>
              </a:spcBef>
              <a:buClr>
                <a:schemeClr val="accent2"/>
              </a:buClr>
              <a:buFont typeface="Wingdings"/>
              <a:defRPr sz="2800"/>
            </a:pPr>
            <a:r>
              <a:t>Must meet NOCSAE Standards, game may only be played with a NOCSAE ball</a:t>
            </a:r>
          </a:p>
          <a:p>
            <a:pPr lvl="1" marL="547687" indent="-273050">
              <a:spcBef>
                <a:spcPts val="0"/>
              </a:spcBef>
              <a:buClr>
                <a:schemeClr val="accent2"/>
              </a:buClr>
              <a:buFont typeface="Wingdings"/>
              <a:defRPr sz="2800"/>
            </a:pPr>
            <a:r>
              <a:t>must be lime green, yellow or orange </a:t>
            </a:r>
          </a:p>
          <a:p>
            <a:pPr lvl="1" marL="273050" indent="1587">
              <a:spcBef>
                <a:spcPts val="0"/>
              </a:spcBef>
              <a:buSzTx/>
              <a:buNone/>
              <a:defRPr sz="2800"/>
            </a:pPr>
            <a:r>
              <a:t>	(no white)</a:t>
            </a:r>
          </a:p>
          <a:p>
            <a:pPr lvl="1" marL="547687" indent="-273050">
              <a:spcBef>
                <a:spcPts val="0"/>
              </a:spcBef>
              <a:buClr>
                <a:schemeClr val="accent2"/>
              </a:buClr>
              <a:buFont typeface="Wingdings"/>
              <a:defRPr sz="2800"/>
            </a:pPr>
            <a:r>
              <a:t>8U – may use regulation</a:t>
            </a:r>
          </a:p>
          <a:p>
            <a:pPr lvl="1" marL="273050" indent="1587">
              <a:spcBef>
                <a:spcPts val="0"/>
              </a:spcBef>
              <a:buSzTx/>
              <a:buNone/>
              <a:defRPr sz="2800"/>
            </a:pPr>
            <a:r>
              <a:t>		      or soft ball</a:t>
            </a:r>
          </a:p>
        </p:txBody>
      </p:sp>
      <p:pic>
        <p:nvPicPr>
          <p:cNvPr id="287" name="image.png" descr="http://www.sportstop.com/ImagesForSCA/laxballng-main.jpg?resizeid=5&amp;resizeh=1000&amp;resizew=1000"/>
          <p:cNvPicPr>
            <a:picLocks noChangeAspect="1"/>
          </p:cNvPicPr>
          <p:nvPr/>
        </p:nvPicPr>
        <p:blipFill>
          <a:blip r:embed="rId2">
            <a:extLst/>
          </a:blip>
          <a:stretch>
            <a:fillRect/>
          </a:stretch>
        </p:blipFill>
        <p:spPr>
          <a:xfrm>
            <a:off x="4949825" y="3535362"/>
            <a:ext cx="2157413" cy="2805113"/>
          </a:xfrm>
          <a:prstGeom prst="rect">
            <a:avLst/>
          </a:prstGeom>
          <a:ln w="12700">
            <a:miter lim="400000"/>
          </a:ln>
        </p:spPr>
      </p:pic>
      <p:pic>
        <p:nvPicPr>
          <p:cNvPr id="288" name="image.png"/>
          <p:cNvPicPr>
            <a:picLocks noChangeAspect="1"/>
          </p:cNvPicPr>
          <p:nvPr/>
        </p:nvPicPr>
        <p:blipFill>
          <a:blip r:embed="rId3">
            <a:extLst/>
          </a:blip>
          <a:stretch>
            <a:fillRect/>
          </a:stretch>
        </p:blipFill>
        <p:spPr>
          <a:xfrm>
            <a:off x="3481387" y="4700587"/>
            <a:ext cx="1949451" cy="2401888"/>
          </a:xfrm>
          <a:prstGeom prst="rect">
            <a:avLst/>
          </a:prstGeom>
          <a:ln w="12700">
            <a:miter lim="400000"/>
          </a:ln>
        </p:spPr>
      </p:pic>
      <p:pic>
        <p:nvPicPr>
          <p:cNvPr id="289" name="image.png" descr="http://www.anthem-sports.com/assets/images/a63-302w.jpg"/>
          <p:cNvPicPr>
            <a:picLocks noChangeAspect="1"/>
          </p:cNvPicPr>
          <p:nvPr/>
        </p:nvPicPr>
        <p:blipFill>
          <a:blip r:embed="rId4">
            <a:extLst/>
          </a:blip>
          <a:stretch>
            <a:fillRect/>
          </a:stretch>
        </p:blipFill>
        <p:spPr>
          <a:xfrm>
            <a:off x="6834187" y="4419600"/>
            <a:ext cx="1938338" cy="2687638"/>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1" name="Shape 291"/>
          <p:cNvSpPr/>
          <p:nvPr>
            <p:ph type="title" idx="4294967295"/>
          </p:nvPr>
        </p:nvSpPr>
        <p:spPr>
          <a:xfrm>
            <a:off x="301625" y="228600"/>
            <a:ext cx="8534400" cy="758825"/>
          </a:xfrm>
          <a:prstGeom prst="rect">
            <a:avLst/>
          </a:prstGeom>
        </p:spPr>
        <p:txBody>
          <a:bodyPr/>
          <a:lstStyle>
            <a:lvl1pPr>
              <a:defRPr b="1"/>
            </a:lvl1pPr>
          </a:lstStyle>
          <a:p>
            <a:pPr/>
            <a:r>
              <a:t>Duration of Play </a:t>
            </a:r>
          </a:p>
        </p:txBody>
      </p:sp>
      <p:sp>
        <p:nvSpPr>
          <p:cNvPr id="292" name="Shape 292"/>
          <p:cNvSpPr/>
          <p:nvPr>
            <p:ph type="body" idx="4294967295"/>
          </p:nvPr>
        </p:nvSpPr>
        <p:spPr>
          <a:xfrm>
            <a:off x="152400" y="1219200"/>
            <a:ext cx="8839200" cy="5486400"/>
          </a:xfrm>
          <a:prstGeom prst="rect">
            <a:avLst/>
          </a:prstGeom>
        </p:spPr>
        <p:txBody>
          <a:bodyPr/>
          <a:lstStyle/>
          <a:p>
            <a:pPr>
              <a:spcBef>
                <a:spcPts val="700"/>
              </a:spcBef>
              <a:buChar char="●"/>
              <a:defRPr b="1" sz="3200"/>
            </a:pPr>
            <a:r>
              <a:t>8U-10U</a:t>
            </a:r>
          </a:p>
          <a:p>
            <a:pPr lvl="1" marL="547687" indent="-273050">
              <a:spcBef>
                <a:spcPts val="0"/>
              </a:spcBef>
              <a:buClr>
                <a:schemeClr val="accent2"/>
              </a:buClr>
              <a:buFont typeface="Wingdings"/>
              <a:defRPr sz="2200">
                <a:solidFill>
                  <a:srgbClr val="646B86"/>
                </a:solidFill>
              </a:defRPr>
            </a:pPr>
            <a:r>
              <a:t>2 – 20 minute halves, running clock </a:t>
            </a:r>
            <a:r>
              <a:rPr b="1" i="1" sz="2000">
                <a:solidFill>
                  <a:srgbClr val="FF0000"/>
                </a:solidFill>
              </a:rPr>
              <a:t>(SJYLL)</a:t>
            </a:r>
            <a:endParaRPr b="1" i="1" sz="2000">
              <a:solidFill>
                <a:srgbClr val="FF0000"/>
              </a:solidFill>
            </a:endParaRPr>
          </a:p>
          <a:p>
            <a:pPr lvl="1" marL="547687" indent="-273050">
              <a:spcBef>
                <a:spcPts val="0"/>
              </a:spcBef>
              <a:buClr>
                <a:schemeClr val="accent2"/>
              </a:buClr>
              <a:buFont typeface="Wingdings"/>
              <a:defRPr sz="2200">
                <a:solidFill>
                  <a:srgbClr val="646B86"/>
                </a:solidFill>
              </a:defRPr>
            </a:pPr>
            <a:r>
              <a:t>stop on whistles the last 2 minutes </a:t>
            </a:r>
            <a:r>
              <a:rPr b="1" i="1" sz="2400">
                <a:solidFill>
                  <a:srgbClr val="FF0000"/>
                </a:solidFill>
              </a:rPr>
              <a:t>(SJYLL)</a:t>
            </a:r>
          </a:p>
          <a:p>
            <a:pPr lvl="1" marL="547687" indent="-273050">
              <a:spcBef>
                <a:spcPts val="0"/>
              </a:spcBef>
              <a:buClr>
                <a:schemeClr val="accent2"/>
              </a:buClr>
              <a:buFont typeface="Wingdings"/>
              <a:defRPr sz="2200">
                <a:solidFill>
                  <a:srgbClr val="646B86"/>
                </a:solidFill>
              </a:defRPr>
            </a:pPr>
            <a:r>
              <a:t>Half time 5 minutes</a:t>
            </a:r>
          </a:p>
          <a:p>
            <a:pPr lvl="1" marL="547687" indent="-273050">
              <a:spcBef>
                <a:spcPts val="0"/>
              </a:spcBef>
              <a:buClr>
                <a:schemeClr val="accent2"/>
              </a:buClr>
              <a:buFont typeface="Wingdings"/>
              <a:defRPr sz="2200">
                <a:solidFill>
                  <a:srgbClr val="646B86"/>
                </a:solidFill>
              </a:defRPr>
            </a:pPr>
            <a:r>
              <a:t>1 Time Out  running clock/ No Time Outs last 5 min of half</a:t>
            </a:r>
          </a:p>
          <a:p>
            <a:pPr lvl="1" marL="547687" indent="-273050">
              <a:spcBef>
                <a:spcPts val="0"/>
              </a:spcBef>
              <a:buClr>
                <a:schemeClr val="accent2"/>
              </a:buClr>
              <a:buFont typeface="Wingdings"/>
              <a:defRPr sz="2200">
                <a:solidFill>
                  <a:srgbClr val="646B86"/>
                </a:solidFill>
              </a:defRPr>
            </a:pPr>
            <a:r>
              <a:t>Play out 8m direct shots – </a:t>
            </a:r>
            <a:r>
              <a:rPr>
                <a:solidFill>
                  <a:srgbClr val="FF0000"/>
                </a:solidFill>
              </a:rPr>
              <a:t>only 10U </a:t>
            </a:r>
            <a:r>
              <a:rPr i="1"/>
              <a:t>not the 8U </a:t>
            </a:r>
            <a:r>
              <a:t>(no goalie)</a:t>
            </a:r>
          </a:p>
          <a:p>
            <a:pPr>
              <a:spcBef>
                <a:spcPts val="700"/>
              </a:spcBef>
              <a:buChar char="●"/>
              <a:defRPr b="1" sz="3200"/>
            </a:pPr>
            <a:r>
              <a:t>12U-14U</a:t>
            </a:r>
          </a:p>
          <a:p>
            <a:pPr lvl="1" marL="547687" indent="-273050">
              <a:spcBef>
                <a:spcPts val="0"/>
              </a:spcBef>
              <a:buClr>
                <a:schemeClr val="accent2"/>
              </a:buClr>
              <a:buFont typeface="Wingdings"/>
              <a:defRPr sz="2200">
                <a:solidFill>
                  <a:srgbClr val="646B86"/>
                </a:solidFill>
              </a:defRPr>
            </a:pPr>
            <a:r>
              <a:t>2 – 25 minute halves, running clock </a:t>
            </a:r>
            <a:r>
              <a:rPr b="1" i="1" sz="2000">
                <a:solidFill>
                  <a:srgbClr val="FF0000"/>
                </a:solidFill>
              </a:rPr>
              <a:t>(12U - SJYLL)</a:t>
            </a:r>
            <a:endParaRPr sz="2000"/>
          </a:p>
          <a:p>
            <a:pPr lvl="1" marL="547687" indent="-273050">
              <a:spcBef>
                <a:spcPts val="0"/>
              </a:spcBef>
              <a:buClr>
                <a:schemeClr val="accent2"/>
              </a:buClr>
              <a:buFont typeface="Wingdings"/>
              <a:defRPr sz="2200">
                <a:solidFill>
                  <a:srgbClr val="646B86"/>
                </a:solidFill>
              </a:defRPr>
            </a:pPr>
            <a:r>
              <a:t>stop on whistles the last 2 minutes</a:t>
            </a:r>
          </a:p>
          <a:p>
            <a:pPr lvl="1" marL="547687" indent="-273050">
              <a:spcBef>
                <a:spcPts val="0"/>
              </a:spcBef>
              <a:buClr>
                <a:schemeClr val="accent2"/>
              </a:buClr>
              <a:buFont typeface="Wingdings"/>
              <a:defRPr sz="2200">
                <a:solidFill>
                  <a:srgbClr val="646B86"/>
                </a:solidFill>
              </a:defRPr>
            </a:pPr>
            <a:r>
              <a:t>Half time 5 minutes</a:t>
            </a:r>
          </a:p>
          <a:p>
            <a:pPr lvl="1" marL="547687" indent="-273050">
              <a:spcBef>
                <a:spcPts val="0"/>
              </a:spcBef>
              <a:buClr>
                <a:schemeClr val="accent2"/>
              </a:buClr>
              <a:buFont typeface="Wingdings"/>
              <a:defRPr sz="2200">
                <a:solidFill>
                  <a:srgbClr val="646B86"/>
                </a:solidFill>
              </a:defRPr>
            </a:pPr>
            <a:r>
              <a:t>1 Time Out  running clock/ No Time Outs last 5 min of half</a:t>
            </a:r>
          </a:p>
          <a:p>
            <a:pPr lvl="1" marL="547687" indent="-273050">
              <a:spcBef>
                <a:spcPts val="0"/>
              </a:spcBef>
              <a:buClr>
                <a:schemeClr val="accent2"/>
              </a:buClr>
              <a:buFont typeface="Wingdings"/>
              <a:defRPr sz="2200">
                <a:solidFill>
                  <a:srgbClr val="646B86"/>
                </a:solidFill>
              </a:defRPr>
            </a:pPr>
            <a:r>
              <a:t>Play out 8m direct shots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4" name="Shape 294"/>
          <p:cNvSpPr/>
          <p:nvPr>
            <p:ph type="title" idx="4294967295"/>
          </p:nvPr>
        </p:nvSpPr>
        <p:spPr>
          <a:xfrm>
            <a:off x="301625" y="228600"/>
            <a:ext cx="8534400" cy="758825"/>
          </a:xfrm>
          <a:prstGeom prst="rect">
            <a:avLst/>
          </a:prstGeom>
        </p:spPr>
        <p:txBody>
          <a:bodyPr/>
          <a:lstStyle>
            <a:lvl1pPr>
              <a:defRPr b="1"/>
            </a:lvl1pPr>
          </a:lstStyle>
          <a:p>
            <a:pPr/>
            <a:r>
              <a:t>Starting/Restarting with the Draw</a:t>
            </a:r>
          </a:p>
        </p:txBody>
      </p:sp>
      <p:sp>
        <p:nvSpPr>
          <p:cNvPr id="295" name="Shape 295"/>
          <p:cNvSpPr/>
          <p:nvPr>
            <p:ph type="body" idx="4294967295"/>
          </p:nvPr>
        </p:nvSpPr>
        <p:spPr>
          <a:xfrm>
            <a:off x="301625" y="1371600"/>
            <a:ext cx="8689975" cy="5257800"/>
          </a:xfrm>
          <a:prstGeom prst="rect">
            <a:avLst/>
          </a:prstGeom>
        </p:spPr>
        <p:txBody>
          <a:bodyPr/>
          <a:lstStyle/>
          <a:p>
            <a:pPr>
              <a:buChar char="●"/>
              <a:defRPr b="1"/>
            </a:pPr>
            <a:r>
              <a:t>10U, 12U, 14U </a:t>
            </a:r>
            <a:r>
              <a:rPr b="0"/>
              <a:t>Start the game and restart after a goal</a:t>
            </a:r>
            <a:endParaRPr b="0"/>
          </a:p>
          <a:p>
            <a:pPr>
              <a:buChar char="●"/>
              <a:defRPr b="1"/>
            </a:pPr>
            <a:r>
              <a:t>8U</a:t>
            </a:r>
            <a:r>
              <a:rPr b="0"/>
              <a:t> </a:t>
            </a:r>
            <a:r>
              <a:rPr sz="2000">
                <a:solidFill>
                  <a:srgbClr val="FF0000"/>
                </a:solidFill>
              </a:rPr>
              <a:t>NEW</a:t>
            </a:r>
            <a:r>
              <a:rPr b="0"/>
              <a:t> Draw only at the start of each half, no draw after goal restart on the goal line extended </a:t>
            </a:r>
            <a:r>
              <a:rPr i="1" sz="2000">
                <a:solidFill>
                  <a:srgbClr val="FF0000"/>
                </a:solidFill>
              </a:rPr>
              <a:t>(SJYLL) </a:t>
            </a:r>
            <a:endParaRPr i="1" sz="2000">
              <a:solidFill>
                <a:srgbClr val="FF0000"/>
              </a:solidFill>
            </a:endParaRPr>
          </a:p>
          <a:p>
            <a:pPr>
              <a:buChar char="●"/>
              <a:defRPr b="1"/>
            </a:pPr>
            <a:r>
              <a:t>8U and 10U </a:t>
            </a:r>
            <a:r>
              <a:rPr sz="2000">
                <a:solidFill>
                  <a:srgbClr val="FF0000"/>
                </a:solidFill>
              </a:rPr>
              <a:t>NEW</a:t>
            </a:r>
            <a:r>
              <a:rPr sz="2800">
                <a:solidFill>
                  <a:srgbClr val="FF0000"/>
                </a:solidFill>
              </a:rPr>
              <a:t> </a:t>
            </a:r>
            <a:r>
              <a:rPr b="0"/>
              <a:t>only 1 player between 8m during draw (all others are in the 8m) must wait until one team gains possession. </a:t>
            </a:r>
            <a:r>
              <a:rPr b="0" i="1" sz="2000"/>
              <a:t>3 players will be placed on the 8m offensive end and 3 players on the 8m defensive end. The 7</a:t>
            </a:r>
            <a:r>
              <a:rPr b="0" baseline="30000" i="1" sz="2000"/>
              <a:t>th</a:t>
            </a:r>
            <a:r>
              <a:rPr b="0" i="1" sz="2000"/>
              <a:t> field player will be at the center to take the draw</a:t>
            </a:r>
            <a:endParaRPr i="1" sz="2000"/>
          </a:p>
          <a:p>
            <a:pPr>
              <a:buChar char="●"/>
              <a:defRPr b="1"/>
            </a:pPr>
            <a:r>
              <a:t>12U-14U</a:t>
            </a:r>
            <a:r>
              <a:rPr b="0"/>
              <a:t>: Only 3 players in between the restraining lines during the draw players must wait until one team gains possession before touching or crossing RL</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7" name="Shape 297"/>
          <p:cNvSpPr/>
          <p:nvPr>
            <p:ph type="title" idx="4294967295"/>
          </p:nvPr>
        </p:nvSpPr>
        <p:spPr>
          <a:xfrm>
            <a:off x="301625" y="228600"/>
            <a:ext cx="8534400" cy="758825"/>
          </a:xfrm>
          <a:prstGeom prst="rect">
            <a:avLst/>
          </a:prstGeom>
        </p:spPr>
        <p:txBody>
          <a:bodyPr/>
          <a:lstStyle>
            <a:lvl1pPr>
              <a:defRPr b="1"/>
            </a:lvl1pPr>
          </a:lstStyle>
          <a:p>
            <a:pPr/>
            <a:r>
              <a:t>Starting/Restarting with the Draw</a:t>
            </a:r>
          </a:p>
        </p:txBody>
      </p:sp>
      <p:sp>
        <p:nvSpPr>
          <p:cNvPr id="298" name="Shape 298"/>
          <p:cNvSpPr/>
          <p:nvPr>
            <p:ph type="body" idx="4294967295"/>
          </p:nvPr>
        </p:nvSpPr>
        <p:spPr>
          <a:xfrm>
            <a:off x="301625" y="1371600"/>
            <a:ext cx="8504238" cy="5029200"/>
          </a:xfrm>
          <a:prstGeom prst="rect">
            <a:avLst/>
          </a:prstGeom>
        </p:spPr>
        <p:txBody>
          <a:bodyPr/>
          <a:lstStyle/>
          <a:p>
            <a:pPr>
              <a:buChar char="●"/>
              <a:defRPr b="1"/>
            </a:pPr>
            <a:r>
              <a:t>The Draw: </a:t>
            </a:r>
            <a:r>
              <a:rPr b="0" sz="2400"/>
              <a:t>each stand with one foot toeing the center line. </a:t>
            </a:r>
            <a:endParaRPr sz="2400"/>
          </a:p>
          <a:p>
            <a:pPr>
              <a:buChar char="●"/>
            </a:pPr>
            <a:r>
              <a:t>Crosse </a:t>
            </a:r>
            <a:r>
              <a:rPr sz="2400"/>
              <a:t>held above hips, right side of crosse is the lower side closest to the field, open crosse facing their defending goal, the ball is positioned upper third at the widest point. </a:t>
            </a:r>
            <a:endParaRPr sz="2400"/>
          </a:p>
          <a:p>
            <a:pPr>
              <a:buChar char="●"/>
            </a:pPr>
            <a:r>
              <a:t>On “ready” the players must be motionless, may only move their heads, otherwise illegal</a:t>
            </a:r>
          </a:p>
          <a:p>
            <a:pPr>
              <a:buChar char="●"/>
            </a:pPr>
            <a:r>
              <a:t>On whistle they draw upward</a:t>
            </a:r>
          </a:p>
          <a:p>
            <a:pPr>
              <a:buChar char="●"/>
            </a:pPr>
            <a:r>
              <a:t>The ball must go over their heads, if not redraw.</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00" name="image.png"/>
          <p:cNvPicPr>
            <a:picLocks noChangeAspect="1"/>
          </p:cNvPicPr>
          <p:nvPr/>
        </p:nvPicPr>
        <p:blipFill>
          <a:blip r:embed="rId2">
            <a:extLst/>
          </a:blip>
          <a:stretch>
            <a:fillRect/>
          </a:stretch>
        </p:blipFill>
        <p:spPr>
          <a:xfrm>
            <a:off x="990600" y="2058987"/>
            <a:ext cx="7391400" cy="3638551"/>
          </a:xfrm>
          <a:prstGeom prst="rect">
            <a:avLst/>
          </a:prstGeom>
          <a:ln w="12700">
            <a:miter lim="400000"/>
          </a:ln>
        </p:spPr>
      </p:pic>
      <p:sp>
        <p:nvSpPr>
          <p:cNvPr id="301" name="Shape 301"/>
          <p:cNvSpPr/>
          <p:nvPr>
            <p:ph type="title" idx="4294967295"/>
          </p:nvPr>
        </p:nvSpPr>
        <p:spPr>
          <a:xfrm>
            <a:off x="304800" y="344487"/>
            <a:ext cx="8534400" cy="758826"/>
          </a:xfrm>
          <a:prstGeom prst="rect">
            <a:avLst/>
          </a:prstGeom>
        </p:spPr>
        <p:txBody>
          <a:bodyPr/>
          <a:lstStyle/>
          <a:p>
            <a:pPr algn="l" defTabSz="749808">
              <a:defRPr b="1" sz="2706"/>
            </a:pPr>
            <a:r>
              <a:t>8U-10U </a:t>
            </a:r>
            <a:br/>
            <a:r>
              <a:rPr sz="1968"/>
              <a:t>Starting/Restarting the Game with the Draw</a:t>
            </a:r>
          </a:p>
        </p:txBody>
      </p:sp>
      <p:sp>
        <p:nvSpPr>
          <p:cNvPr id="302" name="Shape 302"/>
          <p:cNvSpPr/>
          <p:nvPr/>
        </p:nvSpPr>
        <p:spPr>
          <a:xfrm>
            <a:off x="6781800" y="3616325"/>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0000"/>
                </a:solidFill>
                <a:latin typeface="Georgia"/>
                <a:ea typeface="Georgia"/>
                <a:cs typeface="Georgia"/>
                <a:sym typeface="Georgia"/>
              </a:defRPr>
            </a:lvl1pPr>
          </a:lstStyle>
          <a:p>
            <a:pPr/>
            <a:r>
              <a:t>X</a:t>
            </a:r>
          </a:p>
        </p:txBody>
      </p:sp>
      <p:grpSp>
        <p:nvGrpSpPr>
          <p:cNvPr id="309" name="Group 309"/>
          <p:cNvGrpSpPr/>
          <p:nvPr/>
        </p:nvGrpSpPr>
        <p:grpSpPr>
          <a:xfrm>
            <a:off x="2274887" y="3340099"/>
            <a:ext cx="5089526" cy="796291"/>
            <a:chOff x="0" y="0"/>
            <a:chExt cx="5089525" cy="796289"/>
          </a:xfrm>
        </p:grpSpPr>
        <p:sp>
          <p:nvSpPr>
            <p:cNvPr id="303" name="Shape 303"/>
            <p:cNvSpPr/>
            <p:nvPr/>
          </p:nvSpPr>
          <p:spPr>
            <a:xfrm>
              <a:off x="0" y="0"/>
              <a:ext cx="533400"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a:solidFill>
                    <a:srgbClr val="FF0000"/>
                  </a:solidFill>
                  <a:latin typeface="Georgia"/>
                  <a:ea typeface="Georgia"/>
                  <a:cs typeface="Georgia"/>
                  <a:sym typeface="Georgia"/>
                </a:defRPr>
              </a:lvl1pPr>
            </a:lstStyle>
            <a:p>
              <a:pPr/>
              <a:r>
                <a:t>X</a:t>
              </a:r>
            </a:p>
          </p:txBody>
        </p:sp>
        <p:sp>
          <p:nvSpPr>
            <p:cNvPr id="304" name="Shape 304"/>
            <p:cNvSpPr/>
            <p:nvPr/>
          </p:nvSpPr>
          <p:spPr>
            <a:xfrm>
              <a:off x="49212" y="174624"/>
              <a:ext cx="5334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a:solidFill>
                    <a:srgbClr val="FF0000"/>
                  </a:solidFill>
                  <a:latin typeface="Georgia"/>
                  <a:ea typeface="Georgia"/>
                  <a:cs typeface="Georgia"/>
                  <a:sym typeface="Georgia"/>
                </a:defRPr>
              </a:lvl1pPr>
            </a:lstStyle>
            <a:p>
              <a:pPr/>
              <a:r>
                <a:t>X</a:t>
              </a:r>
            </a:p>
          </p:txBody>
        </p:sp>
        <p:sp>
          <p:nvSpPr>
            <p:cNvPr id="305" name="Shape 305"/>
            <p:cNvSpPr/>
            <p:nvPr/>
          </p:nvSpPr>
          <p:spPr>
            <a:xfrm>
              <a:off x="2228850" y="222249"/>
              <a:ext cx="5334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a:solidFill>
                    <a:srgbClr val="FF0000"/>
                  </a:solidFill>
                  <a:latin typeface="Georgia"/>
                  <a:ea typeface="Georgia"/>
                  <a:cs typeface="Georgia"/>
                  <a:sym typeface="Georgia"/>
                </a:defRPr>
              </a:lvl1pPr>
            </a:lstStyle>
            <a:p>
              <a:pPr/>
              <a:r>
                <a:t>X</a:t>
              </a:r>
            </a:p>
          </p:txBody>
        </p:sp>
        <p:sp>
          <p:nvSpPr>
            <p:cNvPr id="306" name="Shape 306"/>
            <p:cNvSpPr/>
            <p:nvPr/>
          </p:nvSpPr>
          <p:spPr>
            <a:xfrm>
              <a:off x="4556125" y="438149"/>
              <a:ext cx="5334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a:solidFill>
                    <a:srgbClr val="FF0000"/>
                  </a:solidFill>
                  <a:latin typeface="Georgia"/>
                  <a:ea typeface="Georgia"/>
                  <a:cs typeface="Georgia"/>
                  <a:sym typeface="Georgia"/>
                </a:defRPr>
              </a:lvl1pPr>
            </a:lstStyle>
            <a:p>
              <a:pPr/>
              <a:r>
                <a:t>X</a:t>
              </a:r>
            </a:p>
          </p:txBody>
        </p:sp>
        <p:sp>
          <p:nvSpPr>
            <p:cNvPr id="307" name="Shape 307"/>
            <p:cNvSpPr/>
            <p:nvPr/>
          </p:nvSpPr>
          <p:spPr>
            <a:xfrm>
              <a:off x="41275" y="384174"/>
              <a:ext cx="5334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a:solidFill>
                    <a:srgbClr val="FF0000"/>
                  </a:solidFill>
                  <a:latin typeface="Georgia"/>
                  <a:ea typeface="Georgia"/>
                  <a:cs typeface="Georgia"/>
                  <a:sym typeface="Georgia"/>
                </a:defRPr>
              </a:lvl1pPr>
            </a:lstStyle>
            <a:p>
              <a:pPr/>
              <a:r>
                <a:t>X</a:t>
              </a:r>
            </a:p>
          </p:txBody>
        </p:sp>
        <p:sp>
          <p:nvSpPr>
            <p:cNvPr id="308" name="Shape 308"/>
            <p:cNvSpPr/>
            <p:nvPr/>
          </p:nvSpPr>
          <p:spPr>
            <a:xfrm>
              <a:off x="4506912" y="92074"/>
              <a:ext cx="5334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a:solidFill>
                    <a:srgbClr val="FF0000"/>
                  </a:solidFill>
                  <a:latin typeface="Georgia"/>
                  <a:ea typeface="Georgia"/>
                  <a:cs typeface="Georgia"/>
                  <a:sym typeface="Georgia"/>
                </a:defRPr>
              </a:lvl1pPr>
            </a:lstStyle>
            <a:p>
              <a:pPr/>
              <a:r>
                <a:t>X</a:t>
              </a:r>
            </a:p>
          </p:txBody>
        </p:sp>
      </p:grpSp>
      <p:sp>
        <p:nvSpPr>
          <p:cNvPr id="310" name="Shape 310"/>
          <p:cNvSpPr/>
          <p:nvPr/>
        </p:nvSpPr>
        <p:spPr>
          <a:xfrm>
            <a:off x="604837" y="5872162"/>
            <a:ext cx="7934326"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000"/>
            </a:lvl1pPr>
          </a:lstStyle>
          <a:p>
            <a:pPr/>
            <a:r>
              <a:t>Players must hold in the 8m until the official has signaled possession</a:t>
            </a:r>
          </a:p>
        </p:txBody>
      </p:sp>
      <p:sp>
        <p:nvSpPr>
          <p:cNvPr id="311" name="Shape 311"/>
          <p:cNvSpPr/>
          <p:nvPr/>
        </p:nvSpPr>
        <p:spPr>
          <a:xfrm>
            <a:off x="152400" y="1416050"/>
            <a:ext cx="8839200"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solidFill>
                  <a:srgbClr val="FF0000"/>
                </a:solidFill>
              </a:defRPr>
            </a:pPr>
            <a:r>
              <a:t>NEW</a:t>
            </a:r>
            <a:r>
              <a:rPr b="0">
                <a:solidFill>
                  <a:srgbClr val="000000"/>
                </a:solidFill>
              </a:rPr>
              <a:t> 3 players will be placed on the 8m offensive end and 3 players on the 8m defensive end. The 7</a:t>
            </a:r>
            <a:r>
              <a:rPr b="0" baseline="30000">
                <a:solidFill>
                  <a:srgbClr val="000000"/>
                </a:solidFill>
              </a:rPr>
              <a:t>th</a:t>
            </a:r>
            <a:r>
              <a:rPr b="0">
                <a:solidFill>
                  <a:srgbClr val="000000"/>
                </a:solidFill>
              </a:rPr>
              <a:t> field player will be at the center to take the draw.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13" name="image.png"/>
          <p:cNvPicPr>
            <a:picLocks noChangeAspect="1"/>
          </p:cNvPicPr>
          <p:nvPr/>
        </p:nvPicPr>
        <p:blipFill>
          <a:blip r:embed="rId2">
            <a:extLst/>
          </a:blip>
          <a:stretch>
            <a:fillRect/>
          </a:stretch>
        </p:blipFill>
        <p:spPr>
          <a:xfrm>
            <a:off x="1087437" y="1485900"/>
            <a:ext cx="7218363" cy="4452938"/>
          </a:xfrm>
          <a:prstGeom prst="rect">
            <a:avLst/>
          </a:prstGeom>
          <a:ln w="12700">
            <a:miter lim="400000"/>
          </a:ln>
        </p:spPr>
      </p:pic>
      <p:sp>
        <p:nvSpPr>
          <p:cNvPr id="314" name="Shape 314"/>
          <p:cNvSpPr/>
          <p:nvPr>
            <p:ph type="title" idx="4294967295"/>
          </p:nvPr>
        </p:nvSpPr>
        <p:spPr>
          <a:xfrm>
            <a:off x="301625" y="228600"/>
            <a:ext cx="8534400" cy="758825"/>
          </a:xfrm>
          <a:prstGeom prst="rect">
            <a:avLst/>
          </a:prstGeom>
        </p:spPr>
        <p:txBody>
          <a:bodyPr/>
          <a:lstStyle/>
          <a:p>
            <a:pPr defTabSz="859536">
              <a:defRPr b="1" sz="2350"/>
            </a:pPr>
            <a:r>
              <a:t>Starting/Restarting the Game with the Draw</a:t>
            </a:r>
            <a:br/>
            <a:r>
              <a:t>12U – 14U</a:t>
            </a:r>
          </a:p>
        </p:txBody>
      </p:sp>
      <p:sp>
        <p:nvSpPr>
          <p:cNvPr id="315" name="Shape 315"/>
          <p:cNvSpPr/>
          <p:nvPr/>
        </p:nvSpPr>
        <p:spPr>
          <a:xfrm flipV="1">
            <a:off x="1300162" y="2266950"/>
            <a:ext cx="304801" cy="152400"/>
          </a:xfrm>
          <a:prstGeom prst="rect">
            <a:avLst/>
          </a:prstGeom>
          <a:solidFill>
            <a:schemeClr val="accent1"/>
          </a:solidFill>
          <a:ln w="11429">
            <a:solidFill>
              <a:srgbClr val="994733"/>
            </a:solidFill>
            <a:prstDash val="sysDash"/>
          </a:ln>
        </p:spPr>
        <p:txBody>
          <a:bodyPr lIns="45719" rIns="45719" anchor="ctr"/>
          <a:lstStyle/>
          <a:p>
            <a:pPr algn="ctr">
              <a:defRPr>
                <a:solidFill>
                  <a:srgbClr val="FFFFFF"/>
                </a:solidFill>
              </a:defRPr>
            </a:pPr>
          </a:p>
        </p:txBody>
      </p:sp>
      <p:sp>
        <p:nvSpPr>
          <p:cNvPr id="316" name="Shape 316"/>
          <p:cNvSpPr/>
          <p:nvPr/>
        </p:nvSpPr>
        <p:spPr>
          <a:xfrm flipV="1">
            <a:off x="7813675" y="2266950"/>
            <a:ext cx="304800" cy="152400"/>
          </a:xfrm>
          <a:prstGeom prst="rect">
            <a:avLst/>
          </a:prstGeom>
          <a:solidFill>
            <a:schemeClr val="accent1"/>
          </a:solidFill>
          <a:ln w="11429">
            <a:solidFill>
              <a:srgbClr val="994733"/>
            </a:solidFill>
            <a:prstDash val="sysDash"/>
          </a:ln>
        </p:spPr>
        <p:txBody>
          <a:bodyPr lIns="45719" rIns="45719" anchor="ctr"/>
          <a:lstStyle/>
          <a:p>
            <a:pPr algn="ctr">
              <a:defRPr>
                <a:solidFill>
                  <a:srgbClr val="FFFFFF"/>
                </a:solidFill>
              </a:defRPr>
            </a:pPr>
          </a:p>
        </p:txBody>
      </p:sp>
      <p:sp>
        <p:nvSpPr>
          <p:cNvPr id="317" name="Shape 317"/>
          <p:cNvSpPr/>
          <p:nvPr/>
        </p:nvSpPr>
        <p:spPr>
          <a:xfrm flipV="1">
            <a:off x="7858125" y="5346700"/>
            <a:ext cx="304800" cy="152400"/>
          </a:xfrm>
          <a:prstGeom prst="rect">
            <a:avLst/>
          </a:prstGeom>
          <a:solidFill>
            <a:schemeClr val="accent1"/>
          </a:solidFill>
          <a:ln w="11429">
            <a:solidFill>
              <a:srgbClr val="994733"/>
            </a:solidFill>
            <a:prstDash val="sysDash"/>
          </a:ln>
        </p:spPr>
        <p:txBody>
          <a:bodyPr lIns="45719" rIns="45719" anchor="ctr"/>
          <a:lstStyle/>
          <a:p>
            <a:pPr algn="ctr">
              <a:defRPr>
                <a:solidFill>
                  <a:srgbClr val="FFFFFF"/>
                </a:solidFill>
              </a:defRPr>
            </a:pPr>
          </a:p>
        </p:txBody>
      </p:sp>
      <p:sp>
        <p:nvSpPr>
          <p:cNvPr id="318" name="Shape 318"/>
          <p:cNvSpPr/>
          <p:nvPr/>
        </p:nvSpPr>
        <p:spPr>
          <a:xfrm flipV="1">
            <a:off x="1300162" y="5322887"/>
            <a:ext cx="304801" cy="152401"/>
          </a:xfrm>
          <a:prstGeom prst="rect">
            <a:avLst/>
          </a:prstGeom>
          <a:solidFill>
            <a:schemeClr val="accent1"/>
          </a:solidFill>
          <a:ln w="11429">
            <a:solidFill>
              <a:srgbClr val="994733"/>
            </a:solidFill>
            <a:prstDash val="sysDash"/>
          </a:ln>
        </p:spPr>
        <p:txBody>
          <a:bodyPr lIns="45719" rIns="45719" anchor="ctr"/>
          <a:lstStyle/>
          <a:p>
            <a:pPr algn="ctr">
              <a:defRPr>
                <a:solidFill>
                  <a:srgbClr val="FFFFFF"/>
                </a:solidFill>
              </a:defRPr>
            </a:pPr>
          </a:p>
        </p:txBody>
      </p:sp>
      <p:sp>
        <p:nvSpPr>
          <p:cNvPr id="319" name="Shape 319"/>
          <p:cNvSpPr/>
          <p:nvPr/>
        </p:nvSpPr>
        <p:spPr>
          <a:xfrm>
            <a:off x="228600" y="2020887"/>
            <a:ext cx="1752600"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Georgia"/>
                <a:ea typeface="Georgia"/>
                <a:cs typeface="Georgia"/>
                <a:sym typeface="Georgia"/>
              </a:defRPr>
            </a:pPr>
            <a:r>
              <a:t>Corner </a:t>
            </a:r>
          </a:p>
          <a:p>
            <a:pPr>
              <a:defRPr>
                <a:latin typeface="Georgia"/>
                <a:ea typeface="Georgia"/>
                <a:cs typeface="Georgia"/>
                <a:sym typeface="Georgia"/>
              </a:defRPr>
            </a:pPr>
            <a:r>
              <a:t>Flags</a:t>
            </a:r>
          </a:p>
        </p:txBody>
      </p:sp>
      <p:sp>
        <p:nvSpPr>
          <p:cNvPr id="320" name="Shape 320"/>
          <p:cNvSpPr/>
          <p:nvPr/>
        </p:nvSpPr>
        <p:spPr>
          <a:xfrm>
            <a:off x="4495800" y="37338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FF0000"/>
                </a:solidFill>
                <a:latin typeface="Georgia"/>
                <a:ea typeface="Georgia"/>
                <a:cs typeface="Georgia"/>
                <a:sym typeface="Georgia"/>
              </a:defRPr>
            </a:lvl1pPr>
          </a:lstStyle>
          <a:p>
            <a:pPr/>
            <a:r>
              <a:t>X</a:t>
            </a:r>
          </a:p>
        </p:txBody>
      </p:sp>
      <p:sp>
        <p:nvSpPr>
          <p:cNvPr id="321" name="Shape 321"/>
          <p:cNvSpPr/>
          <p:nvPr/>
        </p:nvSpPr>
        <p:spPr>
          <a:xfrm>
            <a:off x="3962400" y="38100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FF0000"/>
                </a:solidFill>
                <a:latin typeface="Georgia"/>
                <a:ea typeface="Georgia"/>
                <a:cs typeface="Georgia"/>
                <a:sym typeface="Georgia"/>
              </a:defRPr>
            </a:lvl1pPr>
          </a:lstStyle>
          <a:p>
            <a:pPr/>
            <a:r>
              <a:t>X</a:t>
            </a:r>
          </a:p>
        </p:txBody>
      </p:sp>
      <p:sp>
        <p:nvSpPr>
          <p:cNvPr id="322" name="Shape 322"/>
          <p:cNvSpPr/>
          <p:nvPr/>
        </p:nvSpPr>
        <p:spPr>
          <a:xfrm>
            <a:off x="5257800" y="38100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FF0000"/>
                </a:solidFill>
                <a:latin typeface="Georgia"/>
                <a:ea typeface="Georgia"/>
                <a:cs typeface="Georgia"/>
                <a:sym typeface="Georgia"/>
              </a:defRPr>
            </a:lvl1pPr>
          </a:lstStyle>
          <a:p>
            <a:pPr/>
            <a:r>
              <a:t>X</a:t>
            </a:r>
          </a:p>
        </p:txBody>
      </p:sp>
      <p:sp>
        <p:nvSpPr>
          <p:cNvPr id="323" name="Shape 323"/>
          <p:cNvSpPr/>
          <p:nvPr/>
        </p:nvSpPr>
        <p:spPr>
          <a:xfrm>
            <a:off x="3048000" y="34290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FF0000"/>
                </a:solidFill>
                <a:latin typeface="Georgia"/>
                <a:ea typeface="Georgia"/>
                <a:cs typeface="Georgia"/>
                <a:sym typeface="Georgia"/>
              </a:defRPr>
            </a:lvl1pPr>
          </a:lstStyle>
          <a:p>
            <a:pPr/>
            <a:r>
              <a:t>X</a:t>
            </a:r>
          </a:p>
        </p:txBody>
      </p:sp>
      <p:sp>
        <p:nvSpPr>
          <p:cNvPr id="324" name="Shape 324"/>
          <p:cNvSpPr/>
          <p:nvPr/>
        </p:nvSpPr>
        <p:spPr>
          <a:xfrm>
            <a:off x="3048000" y="27432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FF0000"/>
                </a:solidFill>
                <a:latin typeface="Georgia"/>
                <a:ea typeface="Georgia"/>
                <a:cs typeface="Georgia"/>
                <a:sym typeface="Georgia"/>
              </a:defRPr>
            </a:lvl1pPr>
          </a:lstStyle>
          <a:p>
            <a:pPr/>
            <a:r>
              <a:t>X</a:t>
            </a:r>
          </a:p>
        </p:txBody>
      </p:sp>
      <p:sp>
        <p:nvSpPr>
          <p:cNvPr id="325" name="Shape 325"/>
          <p:cNvSpPr/>
          <p:nvPr/>
        </p:nvSpPr>
        <p:spPr>
          <a:xfrm>
            <a:off x="3048000" y="47244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FF0000"/>
                </a:solidFill>
                <a:latin typeface="Georgia"/>
                <a:ea typeface="Georgia"/>
                <a:cs typeface="Georgia"/>
                <a:sym typeface="Georgia"/>
              </a:defRPr>
            </a:lvl1pPr>
          </a:lstStyle>
          <a:p>
            <a:pPr/>
            <a:r>
              <a:t>X</a:t>
            </a:r>
          </a:p>
        </p:txBody>
      </p:sp>
      <p:sp>
        <p:nvSpPr>
          <p:cNvPr id="326" name="Shape 326"/>
          <p:cNvSpPr/>
          <p:nvPr/>
        </p:nvSpPr>
        <p:spPr>
          <a:xfrm>
            <a:off x="3048000" y="41148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FF0000"/>
                </a:solidFill>
                <a:latin typeface="Georgia"/>
                <a:ea typeface="Georgia"/>
                <a:cs typeface="Georgia"/>
                <a:sym typeface="Georgia"/>
              </a:defRPr>
            </a:lvl1pPr>
          </a:lstStyle>
          <a:p>
            <a:pPr/>
            <a:r>
              <a:t>X</a:t>
            </a:r>
          </a:p>
        </p:txBody>
      </p:sp>
      <p:sp>
        <p:nvSpPr>
          <p:cNvPr id="327" name="Shape 327"/>
          <p:cNvSpPr/>
          <p:nvPr/>
        </p:nvSpPr>
        <p:spPr>
          <a:xfrm>
            <a:off x="6019800" y="28194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FF0000"/>
                </a:solidFill>
                <a:latin typeface="Georgia"/>
                <a:ea typeface="Georgia"/>
                <a:cs typeface="Georgia"/>
                <a:sym typeface="Georgia"/>
              </a:defRPr>
            </a:lvl1pPr>
          </a:lstStyle>
          <a:p>
            <a:pPr/>
            <a:r>
              <a:t>X</a:t>
            </a:r>
          </a:p>
        </p:txBody>
      </p:sp>
      <p:sp>
        <p:nvSpPr>
          <p:cNvPr id="328" name="Shape 328"/>
          <p:cNvSpPr/>
          <p:nvPr/>
        </p:nvSpPr>
        <p:spPr>
          <a:xfrm>
            <a:off x="6019800" y="48768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FF0000"/>
                </a:solidFill>
                <a:latin typeface="Georgia"/>
                <a:ea typeface="Georgia"/>
                <a:cs typeface="Georgia"/>
                <a:sym typeface="Georgia"/>
              </a:defRPr>
            </a:lvl1pPr>
          </a:lstStyle>
          <a:p>
            <a:pPr/>
            <a:r>
              <a:t>X</a:t>
            </a:r>
          </a:p>
        </p:txBody>
      </p:sp>
      <p:sp>
        <p:nvSpPr>
          <p:cNvPr id="329" name="Shape 329"/>
          <p:cNvSpPr/>
          <p:nvPr/>
        </p:nvSpPr>
        <p:spPr>
          <a:xfrm>
            <a:off x="6019800" y="41910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FF0000"/>
                </a:solidFill>
                <a:latin typeface="Georgia"/>
                <a:ea typeface="Georgia"/>
                <a:cs typeface="Georgia"/>
                <a:sym typeface="Georgia"/>
              </a:defRPr>
            </a:lvl1pPr>
          </a:lstStyle>
          <a:p>
            <a:pPr/>
            <a:r>
              <a:t>X</a:t>
            </a:r>
          </a:p>
        </p:txBody>
      </p:sp>
      <p:sp>
        <p:nvSpPr>
          <p:cNvPr id="330" name="Shape 330"/>
          <p:cNvSpPr/>
          <p:nvPr/>
        </p:nvSpPr>
        <p:spPr>
          <a:xfrm>
            <a:off x="6019800" y="33528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FF0000"/>
                </a:solidFill>
                <a:latin typeface="Georgia"/>
                <a:ea typeface="Georgia"/>
                <a:cs typeface="Georgia"/>
                <a:sym typeface="Georgia"/>
              </a:defRPr>
            </a:lvl1pPr>
          </a:lstStyle>
          <a:p>
            <a:pPr/>
            <a:r>
              <a:t>X</a:t>
            </a:r>
          </a:p>
        </p:txBody>
      </p:sp>
      <p:sp>
        <p:nvSpPr>
          <p:cNvPr id="331" name="Shape 331"/>
          <p:cNvSpPr/>
          <p:nvPr/>
        </p:nvSpPr>
        <p:spPr>
          <a:xfrm flipV="1">
            <a:off x="2895600" y="5322887"/>
            <a:ext cx="609601" cy="392114"/>
          </a:xfrm>
          <a:prstGeom prst="line">
            <a:avLst/>
          </a:prstGeom>
          <a:ln w="38100">
            <a:solidFill>
              <a:schemeClr val="accent1"/>
            </a:solidFill>
            <a:tailEnd type="triangle"/>
          </a:ln>
        </p:spPr>
        <p:txBody>
          <a:bodyPr lIns="45719" rIns="45719"/>
          <a:lstStyle/>
          <a:p>
            <a:pPr/>
          </a:p>
        </p:txBody>
      </p:sp>
      <p:sp>
        <p:nvSpPr>
          <p:cNvPr id="332" name="Shape 332"/>
          <p:cNvSpPr/>
          <p:nvPr/>
        </p:nvSpPr>
        <p:spPr>
          <a:xfrm>
            <a:off x="990600" y="5638800"/>
            <a:ext cx="22098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Restraining line</a:t>
            </a:r>
          </a:p>
        </p:txBody>
      </p:sp>
      <p:sp>
        <p:nvSpPr>
          <p:cNvPr id="333" name="Shape 333"/>
          <p:cNvSpPr/>
          <p:nvPr/>
        </p:nvSpPr>
        <p:spPr>
          <a:xfrm flipH="1" flipV="1">
            <a:off x="6019799" y="5322887"/>
            <a:ext cx="381001" cy="331788"/>
          </a:xfrm>
          <a:prstGeom prst="line">
            <a:avLst/>
          </a:prstGeom>
          <a:ln w="38100">
            <a:solidFill>
              <a:schemeClr val="accent1"/>
            </a:solidFill>
            <a:tailEnd type="triangle"/>
          </a:ln>
        </p:spPr>
        <p:txBody>
          <a:bodyPr lIns="45719" rIns="45719"/>
          <a:lstStyle/>
          <a:p>
            <a:pPr/>
          </a:p>
        </p:txBody>
      </p:sp>
      <p:sp>
        <p:nvSpPr>
          <p:cNvPr id="334" name="Shape 334"/>
          <p:cNvSpPr/>
          <p:nvPr/>
        </p:nvSpPr>
        <p:spPr>
          <a:xfrm>
            <a:off x="4343400" y="5654675"/>
            <a:ext cx="40386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Restraining line 30 yds from goal line</a:t>
            </a:r>
          </a:p>
        </p:txBody>
      </p:sp>
      <p:pic>
        <p:nvPicPr>
          <p:cNvPr id="335" name="ANd9GcTXufmq2X_lfwzi38rRccqJ1jNdXkgLQa8ZUCzTqFTCE5rrMWVN.jpeg" descr="https://encrypted-tbn0.gstatic.com/images?q=tbn:ANd9GcTXufmq2X_lfwzi38rRccqJ1jNdXkgLQa8ZUCzTqFTCE5rrMWVN"/>
          <p:cNvPicPr>
            <a:picLocks noChangeAspect="1"/>
          </p:cNvPicPr>
          <p:nvPr/>
        </p:nvPicPr>
        <p:blipFill>
          <a:blip r:embed="rId3">
            <a:extLst/>
          </a:blip>
          <a:srcRect l="23269" t="0" r="0" b="0"/>
          <a:stretch>
            <a:fillRect/>
          </a:stretch>
        </p:blipFill>
        <p:spPr>
          <a:xfrm>
            <a:off x="7464424" y="609600"/>
            <a:ext cx="1298577" cy="1143000"/>
          </a:xfrm>
          <a:prstGeom prst="rect">
            <a:avLst/>
          </a:prstGeom>
          <a:ln w="12700">
            <a:miter lim="400000"/>
          </a:ln>
        </p:spPr>
      </p:pic>
      <p:sp>
        <p:nvSpPr>
          <p:cNvPr id="336" name="Shape 336"/>
          <p:cNvSpPr/>
          <p:nvPr/>
        </p:nvSpPr>
        <p:spPr>
          <a:xfrm>
            <a:off x="301625" y="5972175"/>
            <a:ext cx="8461375"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Players must hold below restraining line until the official has signaled possession</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38" name="image.png"/>
          <p:cNvPicPr>
            <a:picLocks noChangeAspect="1"/>
          </p:cNvPicPr>
          <p:nvPr/>
        </p:nvPicPr>
        <p:blipFill>
          <a:blip r:embed="rId2">
            <a:extLst/>
          </a:blip>
          <a:stretch>
            <a:fillRect/>
          </a:stretch>
        </p:blipFill>
        <p:spPr>
          <a:xfrm>
            <a:off x="1295399" y="1981200"/>
            <a:ext cx="3581670" cy="3760788"/>
          </a:xfrm>
          <a:prstGeom prst="rect">
            <a:avLst/>
          </a:prstGeom>
          <a:ln w="12700">
            <a:miter lim="400000"/>
          </a:ln>
        </p:spPr>
      </p:pic>
      <p:sp>
        <p:nvSpPr>
          <p:cNvPr id="339" name="Shape 339"/>
          <p:cNvSpPr/>
          <p:nvPr>
            <p:ph type="title" idx="4294967295"/>
          </p:nvPr>
        </p:nvSpPr>
        <p:spPr>
          <a:xfrm>
            <a:off x="301625" y="228600"/>
            <a:ext cx="8534400" cy="758825"/>
          </a:xfrm>
          <a:prstGeom prst="rect">
            <a:avLst/>
          </a:prstGeom>
        </p:spPr>
        <p:txBody>
          <a:bodyPr/>
          <a:lstStyle>
            <a:lvl1pPr>
              <a:defRPr b="1"/>
            </a:lvl1pPr>
          </a:lstStyle>
          <a:p>
            <a:pPr/>
            <a:r>
              <a:t>Coaching Area</a:t>
            </a:r>
          </a:p>
        </p:txBody>
      </p:sp>
      <p:sp>
        <p:nvSpPr>
          <p:cNvPr id="340" name="Shape 340"/>
          <p:cNvSpPr/>
          <p:nvPr/>
        </p:nvSpPr>
        <p:spPr>
          <a:xfrm flipV="1">
            <a:off x="1295400" y="2362200"/>
            <a:ext cx="304800" cy="152400"/>
          </a:xfrm>
          <a:prstGeom prst="rect">
            <a:avLst/>
          </a:prstGeom>
          <a:solidFill>
            <a:schemeClr val="accent1"/>
          </a:solidFill>
          <a:ln w="11429">
            <a:solidFill>
              <a:srgbClr val="994733"/>
            </a:solidFill>
            <a:prstDash val="sysDash"/>
          </a:ln>
        </p:spPr>
        <p:txBody>
          <a:bodyPr lIns="45719" rIns="45719" anchor="ctr"/>
          <a:lstStyle/>
          <a:p>
            <a:pPr algn="ctr">
              <a:defRPr>
                <a:solidFill>
                  <a:srgbClr val="FFFFFF"/>
                </a:solidFill>
              </a:defRPr>
            </a:pPr>
          </a:p>
        </p:txBody>
      </p:sp>
      <p:sp>
        <p:nvSpPr>
          <p:cNvPr id="341" name="Shape 341"/>
          <p:cNvSpPr/>
          <p:nvPr/>
        </p:nvSpPr>
        <p:spPr>
          <a:xfrm flipV="1">
            <a:off x="1295400" y="5410200"/>
            <a:ext cx="304800" cy="152400"/>
          </a:xfrm>
          <a:prstGeom prst="rect">
            <a:avLst/>
          </a:prstGeom>
          <a:solidFill>
            <a:schemeClr val="accent1"/>
          </a:solidFill>
          <a:ln w="11429">
            <a:solidFill>
              <a:srgbClr val="994733"/>
            </a:solidFill>
            <a:prstDash val="sysDash"/>
          </a:ln>
        </p:spPr>
        <p:txBody>
          <a:bodyPr lIns="45719" rIns="45719" anchor="ctr"/>
          <a:lstStyle/>
          <a:p>
            <a:pPr algn="ctr">
              <a:defRPr>
                <a:solidFill>
                  <a:srgbClr val="FFFFFF"/>
                </a:solidFill>
              </a:defRPr>
            </a:pPr>
          </a:p>
        </p:txBody>
      </p:sp>
      <p:sp>
        <p:nvSpPr>
          <p:cNvPr id="342" name="Shape 342"/>
          <p:cNvSpPr/>
          <p:nvPr/>
        </p:nvSpPr>
        <p:spPr>
          <a:xfrm>
            <a:off x="4495800" y="37338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343" name="Shape 343"/>
          <p:cNvSpPr/>
          <p:nvPr/>
        </p:nvSpPr>
        <p:spPr>
          <a:xfrm>
            <a:off x="3962400" y="38100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344" name="Shape 344"/>
          <p:cNvSpPr/>
          <p:nvPr/>
        </p:nvSpPr>
        <p:spPr>
          <a:xfrm>
            <a:off x="3048000" y="34290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345" name="Shape 345"/>
          <p:cNvSpPr/>
          <p:nvPr/>
        </p:nvSpPr>
        <p:spPr>
          <a:xfrm>
            <a:off x="3048000" y="27432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346" name="Shape 346"/>
          <p:cNvSpPr/>
          <p:nvPr/>
        </p:nvSpPr>
        <p:spPr>
          <a:xfrm>
            <a:off x="3048000" y="47244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347" name="Shape 347"/>
          <p:cNvSpPr/>
          <p:nvPr/>
        </p:nvSpPr>
        <p:spPr>
          <a:xfrm>
            <a:off x="3048000" y="41148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348" name="Shape 348"/>
          <p:cNvSpPr/>
          <p:nvPr/>
        </p:nvSpPr>
        <p:spPr>
          <a:xfrm flipV="1">
            <a:off x="2895600" y="5094287"/>
            <a:ext cx="533401" cy="620713"/>
          </a:xfrm>
          <a:prstGeom prst="line">
            <a:avLst/>
          </a:prstGeom>
          <a:ln w="38100">
            <a:solidFill>
              <a:schemeClr val="accent1"/>
            </a:solidFill>
            <a:tailEnd type="triangle"/>
          </a:ln>
        </p:spPr>
        <p:txBody>
          <a:bodyPr lIns="45719" rIns="45719"/>
          <a:lstStyle/>
          <a:p>
            <a:pPr/>
          </a:p>
        </p:txBody>
      </p:sp>
      <p:sp>
        <p:nvSpPr>
          <p:cNvPr id="349" name="Shape 349"/>
          <p:cNvSpPr/>
          <p:nvPr/>
        </p:nvSpPr>
        <p:spPr>
          <a:xfrm>
            <a:off x="990600" y="5638800"/>
            <a:ext cx="22098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Restraining line</a:t>
            </a:r>
          </a:p>
        </p:txBody>
      </p:sp>
      <p:sp>
        <p:nvSpPr>
          <p:cNvPr id="350" name="Shape 350"/>
          <p:cNvSpPr/>
          <p:nvPr/>
        </p:nvSpPr>
        <p:spPr>
          <a:xfrm>
            <a:off x="2057400" y="1981200"/>
            <a:ext cx="2209800" cy="358140"/>
          </a:xfrm>
          <a:prstGeom prst="rect">
            <a:avLst/>
          </a:prstGeom>
          <a:solidFill>
            <a:srgbClr val="FFFF00"/>
          </a:solidFill>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Georgia"/>
                <a:ea typeface="Georgia"/>
                <a:cs typeface="Georgia"/>
                <a:sym typeface="Georgia"/>
              </a:defRPr>
            </a:lvl1pPr>
          </a:lstStyle>
          <a:p>
            <a:pPr/>
            <a:r>
              <a:t>Coaching Area</a:t>
            </a:r>
          </a:p>
        </p:txBody>
      </p:sp>
      <p:sp>
        <p:nvSpPr>
          <p:cNvPr id="351" name="Shape 351"/>
          <p:cNvSpPr/>
          <p:nvPr/>
        </p:nvSpPr>
        <p:spPr>
          <a:xfrm>
            <a:off x="5334000" y="1981200"/>
            <a:ext cx="3738563" cy="3025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latin typeface="Georgia"/>
                <a:ea typeface="Georgia"/>
                <a:cs typeface="Georgia"/>
                <a:sym typeface="Georgia"/>
              </a:defRPr>
            </a:pPr>
            <a:r>
              <a:t>14U - 10U</a:t>
            </a:r>
            <a:r>
              <a:rPr b="0"/>
              <a:t>: Coaches may go </a:t>
            </a:r>
          </a:p>
          <a:p>
            <a:pPr>
              <a:defRPr>
                <a:latin typeface="Georgia"/>
                <a:ea typeface="Georgia"/>
                <a:cs typeface="Georgia"/>
                <a:sym typeface="Georgia"/>
              </a:defRPr>
            </a:pPr>
            <a:r>
              <a:t>from Sub Area to End Line </a:t>
            </a:r>
          </a:p>
          <a:p>
            <a:pPr>
              <a:defRPr>
                <a:latin typeface="Georgia"/>
                <a:ea typeface="Georgia"/>
                <a:cs typeface="Georgia"/>
                <a:sym typeface="Georgia"/>
              </a:defRPr>
            </a:pPr>
            <a:r>
              <a:t>on their own half.</a:t>
            </a:r>
          </a:p>
          <a:p>
            <a:pPr>
              <a:defRPr b="1">
                <a:latin typeface="Georgia"/>
                <a:ea typeface="Georgia"/>
                <a:cs typeface="Georgia"/>
                <a:sym typeface="Georgia"/>
              </a:defRPr>
            </a:pPr>
            <a:r>
              <a:t>8U</a:t>
            </a:r>
            <a:r>
              <a:rPr b="0"/>
              <a:t> – One coach from </a:t>
            </a:r>
          </a:p>
          <a:p>
            <a:pPr>
              <a:defRPr>
                <a:latin typeface="Georgia"/>
                <a:ea typeface="Georgia"/>
                <a:cs typeface="Georgia"/>
                <a:sym typeface="Georgia"/>
              </a:defRPr>
            </a:pPr>
            <a:r>
              <a:t>each team is allowed on the </a:t>
            </a:r>
          </a:p>
          <a:p>
            <a:pPr>
              <a:defRPr>
                <a:latin typeface="Georgia"/>
                <a:ea typeface="Georgia"/>
                <a:cs typeface="Georgia"/>
                <a:sym typeface="Georgia"/>
              </a:defRPr>
            </a:pPr>
            <a:r>
              <a:t>field for the purpose </a:t>
            </a:r>
          </a:p>
          <a:p>
            <a:pPr>
              <a:defRPr>
                <a:latin typeface="Georgia"/>
                <a:ea typeface="Georgia"/>
                <a:cs typeface="Georgia"/>
                <a:sym typeface="Georgia"/>
              </a:defRPr>
            </a:pPr>
            <a:r>
              <a:t>of instructing players.</a:t>
            </a:r>
          </a:p>
          <a:p>
            <a:pPr>
              <a:defRPr>
                <a:latin typeface="Georgia"/>
                <a:ea typeface="Georgia"/>
                <a:cs typeface="Georgia"/>
                <a:sym typeface="Georgia"/>
              </a:defRPr>
            </a:pPr>
          </a:p>
          <a:p>
            <a:pPr>
              <a:defRPr>
                <a:latin typeface="Georgia"/>
                <a:ea typeface="Georgia"/>
                <a:cs typeface="Georgia"/>
                <a:sym typeface="Georgia"/>
              </a:defRPr>
            </a:pPr>
            <a:r>
              <a:t>Violation is a Misconduct Foul</a:t>
            </a:r>
          </a:p>
          <a:p>
            <a:pPr>
              <a:defRPr>
                <a:latin typeface="Georgia"/>
                <a:ea typeface="Georgia"/>
                <a:cs typeface="Georgia"/>
                <a:sym typeface="Georgia"/>
              </a:defRPr>
            </a:pP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53" name="image.png"/>
          <p:cNvPicPr>
            <a:picLocks noChangeAspect="1"/>
          </p:cNvPicPr>
          <p:nvPr/>
        </p:nvPicPr>
        <p:blipFill>
          <a:blip r:embed="rId2">
            <a:extLst/>
          </a:blip>
          <a:stretch>
            <a:fillRect/>
          </a:stretch>
        </p:blipFill>
        <p:spPr>
          <a:xfrm>
            <a:off x="1752600" y="2106612"/>
            <a:ext cx="6477000" cy="3413126"/>
          </a:xfrm>
          <a:prstGeom prst="rect">
            <a:avLst/>
          </a:prstGeom>
          <a:ln w="12700">
            <a:miter lim="400000"/>
          </a:ln>
        </p:spPr>
      </p:pic>
      <p:sp>
        <p:nvSpPr>
          <p:cNvPr id="354" name="Shape 354"/>
          <p:cNvSpPr/>
          <p:nvPr>
            <p:ph type="title" idx="4294967295"/>
          </p:nvPr>
        </p:nvSpPr>
        <p:spPr>
          <a:xfrm>
            <a:off x="301625" y="228600"/>
            <a:ext cx="8534400" cy="758825"/>
          </a:xfrm>
          <a:prstGeom prst="rect">
            <a:avLst/>
          </a:prstGeom>
        </p:spPr>
        <p:txBody>
          <a:bodyPr/>
          <a:lstStyle>
            <a:lvl1pPr>
              <a:defRPr b="1"/>
            </a:lvl1pPr>
          </a:lstStyle>
          <a:p>
            <a:pPr/>
            <a:r>
              <a:t>Out of Bounds</a:t>
            </a:r>
          </a:p>
        </p:txBody>
      </p:sp>
      <p:sp>
        <p:nvSpPr>
          <p:cNvPr id="355" name="Shape 355"/>
          <p:cNvSpPr/>
          <p:nvPr/>
        </p:nvSpPr>
        <p:spPr>
          <a:xfrm flipV="1">
            <a:off x="1943100" y="2667000"/>
            <a:ext cx="304800" cy="152400"/>
          </a:xfrm>
          <a:prstGeom prst="rect">
            <a:avLst/>
          </a:prstGeom>
          <a:solidFill>
            <a:schemeClr val="accent1"/>
          </a:solidFill>
          <a:ln w="11429">
            <a:solidFill>
              <a:srgbClr val="994733"/>
            </a:solidFill>
            <a:prstDash val="sysDash"/>
          </a:ln>
        </p:spPr>
        <p:txBody>
          <a:bodyPr lIns="45719" rIns="45719" anchor="ctr"/>
          <a:lstStyle/>
          <a:p>
            <a:pPr algn="ctr">
              <a:defRPr>
                <a:solidFill>
                  <a:srgbClr val="FFFFFF"/>
                </a:solidFill>
              </a:defRPr>
            </a:pPr>
          </a:p>
        </p:txBody>
      </p:sp>
      <p:sp>
        <p:nvSpPr>
          <p:cNvPr id="356" name="Shape 356"/>
          <p:cNvSpPr/>
          <p:nvPr/>
        </p:nvSpPr>
        <p:spPr>
          <a:xfrm flipV="1">
            <a:off x="7767637" y="2667000"/>
            <a:ext cx="304801" cy="152400"/>
          </a:xfrm>
          <a:prstGeom prst="rect">
            <a:avLst/>
          </a:prstGeom>
          <a:solidFill>
            <a:schemeClr val="accent1"/>
          </a:solidFill>
          <a:ln w="11429">
            <a:solidFill>
              <a:srgbClr val="994733"/>
            </a:solidFill>
            <a:prstDash val="sysDash"/>
          </a:ln>
        </p:spPr>
        <p:txBody>
          <a:bodyPr lIns="45719" rIns="45719" anchor="ctr"/>
          <a:lstStyle/>
          <a:p>
            <a:pPr algn="ctr">
              <a:defRPr>
                <a:solidFill>
                  <a:srgbClr val="FFFFFF"/>
                </a:solidFill>
              </a:defRPr>
            </a:pPr>
          </a:p>
        </p:txBody>
      </p:sp>
      <p:sp>
        <p:nvSpPr>
          <p:cNvPr id="357" name="Shape 357"/>
          <p:cNvSpPr/>
          <p:nvPr/>
        </p:nvSpPr>
        <p:spPr>
          <a:xfrm flipV="1">
            <a:off x="7772400" y="5018087"/>
            <a:ext cx="304800" cy="152401"/>
          </a:xfrm>
          <a:prstGeom prst="rect">
            <a:avLst/>
          </a:prstGeom>
          <a:solidFill>
            <a:schemeClr val="accent1"/>
          </a:solidFill>
          <a:ln w="11429">
            <a:solidFill>
              <a:srgbClr val="994733"/>
            </a:solidFill>
            <a:prstDash val="sysDash"/>
          </a:ln>
        </p:spPr>
        <p:txBody>
          <a:bodyPr lIns="45719" rIns="45719" anchor="ctr"/>
          <a:lstStyle/>
          <a:p>
            <a:pPr algn="ctr">
              <a:defRPr>
                <a:solidFill>
                  <a:srgbClr val="FFFFFF"/>
                </a:solidFill>
              </a:defRPr>
            </a:pPr>
          </a:p>
        </p:txBody>
      </p:sp>
      <p:sp>
        <p:nvSpPr>
          <p:cNvPr id="358" name="Shape 358"/>
          <p:cNvSpPr/>
          <p:nvPr/>
        </p:nvSpPr>
        <p:spPr>
          <a:xfrm flipV="1">
            <a:off x="1998662" y="5018087"/>
            <a:ext cx="304801" cy="152401"/>
          </a:xfrm>
          <a:prstGeom prst="rect">
            <a:avLst/>
          </a:prstGeom>
          <a:solidFill>
            <a:schemeClr val="accent1"/>
          </a:solidFill>
          <a:ln w="11429">
            <a:solidFill>
              <a:srgbClr val="994733"/>
            </a:solidFill>
            <a:prstDash val="sysDash"/>
          </a:ln>
        </p:spPr>
        <p:txBody>
          <a:bodyPr lIns="45719" rIns="45719" anchor="ctr"/>
          <a:lstStyle/>
          <a:p>
            <a:pPr algn="ctr">
              <a:defRPr>
                <a:solidFill>
                  <a:srgbClr val="FFFFFF"/>
                </a:solidFill>
              </a:defRPr>
            </a:pPr>
          </a:p>
        </p:txBody>
      </p:sp>
      <p:sp>
        <p:nvSpPr>
          <p:cNvPr id="359" name="Shape 359"/>
          <p:cNvSpPr/>
          <p:nvPr/>
        </p:nvSpPr>
        <p:spPr>
          <a:xfrm>
            <a:off x="838200" y="1981200"/>
            <a:ext cx="19812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Corner flags</a:t>
            </a:r>
          </a:p>
        </p:txBody>
      </p:sp>
      <p:sp>
        <p:nvSpPr>
          <p:cNvPr id="360" name="Shape 360"/>
          <p:cNvSpPr/>
          <p:nvPr/>
        </p:nvSpPr>
        <p:spPr>
          <a:xfrm>
            <a:off x="4495800" y="37338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361" name="Shape 361"/>
          <p:cNvSpPr/>
          <p:nvPr/>
        </p:nvSpPr>
        <p:spPr>
          <a:xfrm>
            <a:off x="3962400" y="38100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362" name="Shape 362"/>
          <p:cNvSpPr/>
          <p:nvPr/>
        </p:nvSpPr>
        <p:spPr>
          <a:xfrm>
            <a:off x="5257800" y="38100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363" name="Shape 363"/>
          <p:cNvSpPr/>
          <p:nvPr/>
        </p:nvSpPr>
        <p:spPr>
          <a:xfrm>
            <a:off x="3048000" y="34290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364" name="Shape 364"/>
          <p:cNvSpPr/>
          <p:nvPr/>
        </p:nvSpPr>
        <p:spPr>
          <a:xfrm>
            <a:off x="3048000" y="27432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365" name="Shape 365"/>
          <p:cNvSpPr/>
          <p:nvPr/>
        </p:nvSpPr>
        <p:spPr>
          <a:xfrm>
            <a:off x="3048000" y="47244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366" name="Shape 366"/>
          <p:cNvSpPr/>
          <p:nvPr/>
        </p:nvSpPr>
        <p:spPr>
          <a:xfrm>
            <a:off x="3048000" y="41148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367" name="Shape 367"/>
          <p:cNvSpPr/>
          <p:nvPr/>
        </p:nvSpPr>
        <p:spPr>
          <a:xfrm>
            <a:off x="6019800" y="28194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368" name="Shape 368"/>
          <p:cNvSpPr/>
          <p:nvPr/>
        </p:nvSpPr>
        <p:spPr>
          <a:xfrm>
            <a:off x="6019800" y="48768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369" name="Shape 369"/>
          <p:cNvSpPr/>
          <p:nvPr/>
        </p:nvSpPr>
        <p:spPr>
          <a:xfrm>
            <a:off x="6019800" y="41910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370" name="Shape 370"/>
          <p:cNvSpPr/>
          <p:nvPr/>
        </p:nvSpPr>
        <p:spPr>
          <a:xfrm>
            <a:off x="6019800" y="33528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371" name="Shape 371"/>
          <p:cNvSpPr/>
          <p:nvPr/>
        </p:nvSpPr>
        <p:spPr>
          <a:xfrm flipH="1">
            <a:off x="6019799" y="2057400"/>
            <a:ext cx="457201" cy="762001"/>
          </a:xfrm>
          <a:prstGeom prst="line">
            <a:avLst/>
          </a:prstGeom>
          <a:ln w="38100">
            <a:solidFill>
              <a:schemeClr val="accent1"/>
            </a:solidFill>
            <a:tailEnd type="triangle"/>
          </a:ln>
        </p:spPr>
        <p:txBody>
          <a:bodyPr lIns="45719" rIns="45719"/>
          <a:lstStyle/>
          <a:p>
            <a:pPr/>
          </a:p>
        </p:txBody>
      </p:sp>
      <p:sp>
        <p:nvSpPr>
          <p:cNvPr id="372" name="Shape 372"/>
          <p:cNvSpPr/>
          <p:nvPr/>
        </p:nvSpPr>
        <p:spPr>
          <a:xfrm>
            <a:off x="6400800" y="914400"/>
            <a:ext cx="1828800" cy="14249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Georgia"/>
                <a:ea typeface="Georgia"/>
                <a:cs typeface="Georgia"/>
                <a:sym typeface="Georgia"/>
              </a:defRPr>
            </a:lvl1pPr>
          </a:lstStyle>
          <a:p>
            <a:pPr/>
            <a:r>
              <a:t>Out of Bounds, last to touch, opponents get the ball</a:t>
            </a:r>
          </a:p>
        </p:txBody>
      </p:sp>
      <p:sp>
        <p:nvSpPr>
          <p:cNvPr id="373" name="Shape 373"/>
          <p:cNvSpPr/>
          <p:nvPr/>
        </p:nvSpPr>
        <p:spPr>
          <a:xfrm>
            <a:off x="2743200" y="1828800"/>
            <a:ext cx="685800" cy="990600"/>
          </a:xfrm>
          <a:prstGeom prst="line">
            <a:avLst/>
          </a:prstGeom>
          <a:ln w="38100">
            <a:solidFill>
              <a:schemeClr val="accent1"/>
            </a:solidFill>
            <a:tailEnd type="triangle"/>
          </a:ln>
        </p:spPr>
        <p:txBody>
          <a:bodyPr lIns="45719" rIns="45719"/>
          <a:lstStyle/>
          <a:p>
            <a:pPr/>
          </a:p>
        </p:txBody>
      </p:sp>
      <p:sp>
        <p:nvSpPr>
          <p:cNvPr id="374" name="Shape 374"/>
          <p:cNvSpPr/>
          <p:nvPr/>
        </p:nvSpPr>
        <p:spPr>
          <a:xfrm>
            <a:off x="1828800" y="1295400"/>
            <a:ext cx="182880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Georgia"/>
                <a:ea typeface="Georgia"/>
                <a:cs typeface="Georgia"/>
                <a:sym typeface="Georgia"/>
              </a:defRPr>
            </a:lvl1pPr>
          </a:lstStyle>
          <a:p>
            <a:pPr/>
            <a:r>
              <a:t>Hard Boundaries</a:t>
            </a:r>
          </a:p>
        </p:txBody>
      </p:sp>
      <p:sp>
        <p:nvSpPr>
          <p:cNvPr id="375" name="Shape 375"/>
          <p:cNvSpPr/>
          <p:nvPr/>
        </p:nvSpPr>
        <p:spPr>
          <a:xfrm>
            <a:off x="301625" y="5513387"/>
            <a:ext cx="8636000"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latin typeface="Georgia"/>
                <a:ea typeface="Georgia"/>
                <a:cs typeface="Georgia"/>
                <a:sym typeface="Georgia"/>
              </a:defRPr>
            </a:pPr>
            <a:r>
              <a:t>On missed shots, deflected shot</a:t>
            </a:r>
          </a:p>
          <a:p>
            <a:pPr>
              <a:defRPr b="1" sz="2400">
                <a:latin typeface="Georgia"/>
                <a:ea typeface="Georgia"/>
                <a:cs typeface="Georgia"/>
                <a:sym typeface="Georgia"/>
              </a:defRPr>
            </a:pPr>
            <a:r>
              <a:t>closest player to the ball </a:t>
            </a:r>
            <a:r>
              <a:rPr sz="1800"/>
              <a:t>gains possessions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77" name="image.png"/>
          <p:cNvPicPr>
            <a:picLocks noChangeAspect="1"/>
          </p:cNvPicPr>
          <p:nvPr/>
        </p:nvPicPr>
        <p:blipFill>
          <a:blip r:embed="rId2">
            <a:extLst/>
          </a:blip>
          <a:srcRect l="0" t="22399" r="30265" b="0"/>
          <a:stretch>
            <a:fillRect/>
          </a:stretch>
        </p:blipFill>
        <p:spPr>
          <a:xfrm>
            <a:off x="1181100" y="2743200"/>
            <a:ext cx="5067300" cy="3233738"/>
          </a:xfrm>
          <a:prstGeom prst="rect">
            <a:avLst/>
          </a:prstGeom>
          <a:ln w="12700">
            <a:miter lim="400000"/>
          </a:ln>
        </p:spPr>
      </p:pic>
      <p:sp>
        <p:nvSpPr>
          <p:cNvPr id="378" name="Shape 378"/>
          <p:cNvSpPr/>
          <p:nvPr>
            <p:ph type="title" idx="4294967295"/>
          </p:nvPr>
        </p:nvSpPr>
        <p:spPr>
          <a:xfrm>
            <a:off x="301625" y="228600"/>
            <a:ext cx="8534400" cy="758825"/>
          </a:xfrm>
          <a:prstGeom prst="rect">
            <a:avLst/>
          </a:prstGeom>
        </p:spPr>
        <p:txBody>
          <a:bodyPr/>
          <a:lstStyle>
            <a:lvl1pPr>
              <a:defRPr b="1"/>
            </a:lvl1pPr>
          </a:lstStyle>
          <a:p>
            <a:pPr/>
            <a:r>
              <a:t>Goal Circle Foul</a:t>
            </a:r>
          </a:p>
        </p:txBody>
      </p:sp>
      <p:sp>
        <p:nvSpPr>
          <p:cNvPr id="379" name="Shape 379"/>
          <p:cNvSpPr/>
          <p:nvPr/>
        </p:nvSpPr>
        <p:spPr>
          <a:xfrm>
            <a:off x="2286000" y="274320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380" name="Shape 380"/>
          <p:cNvSpPr/>
          <p:nvPr/>
        </p:nvSpPr>
        <p:spPr>
          <a:xfrm>
            <a:off x="2997200" y="282575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381" name="Shape 381"/>
          <p:cNvSpPr/>
          <p:nvPr/>
        </p:nvSpPr>
        <p:spPr>
          <a:xfrm>
            <a:off x="1752600" y="3157537"/>
            <a:ext cx="53340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382" name="Shape 382"/>
          <p:cNvSpPr/>
          <p:nvPr/>
        </p:nvSpPr>
        <p:spPr>
          <a:xfrm>
            <a:off x="2971800" y="449580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383" name="Shape 383"/>
          <p:cNvSpPr/>
          <p:nvPr/>
        </p:nvSpPr>
        <p:spPr>
          <a:xfrm>
            <a:off x="2209800" y="495300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384" name="Shape 384"/>
          <p:cNvSpPr/>
          <p:nvPr/>
        </p:nvSpPr>
        <p:spPr>
          <a:xfrm>
            <a:off x="1485900" y="4087812"/>
            <a:ext cx="53340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385" name="Shape 385"/>
          <p:cNvSpPr/>
          <p:nvPr/>
        </p:nvSpPr>
        <p:spPr>
          <a:xfrm>
            <a:off x="2971800" y="373380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386" name="Shape 386"/>
          <p:cNvSpPr/>
          <p:nvPr/>
        </p:nvSpPr>
        <p:spPr>
          <a:xfrm>
            <a:off x="4495800" y="2928937"/>
            <a:ext cx="53340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387" name="Shape 387"/>
          <p:cNvSpPr/>
          <p:nvPr/>
        </p:nvSpPr>
        <p:spPr>
          <a:xfrm>
            <a:off x="5410200" y="3903662"/>
            <a:ext cx="53340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388" name="Shape 388"/>
          <p:cNvSpPr/>
          <p:nvPr/>
        </p:nvSpPr>
        <p:spPr>
          <a:xfrm>
            <a:off x="4440237" y="4956175"/>
            <a:ext cx="533401"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389" name="Shape 389"/>
          <p:cNvSpPr/>
          <p:nvPr/>
        </p:nvSpPr>
        <p:spPr>
          <a:xfrm>
            <a:off x="3581400" y="381000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390" name="Shape 390"/>
          <p:cNvSpPr/>
          <p:nvPr/>
        </p:nvSpPr>
        <p:spPr>
          <a:xfrm>
            <a:off x="6269037" y="1730375"/>
            <a:ext cx="2667001" cy="1958340"/>
          </a:xfrm>
          <a:prstGeom prst="rect">
            <a:avLst/>
          </a:prstGeom>
          <a:solidFill>
            <a:srgbClr val="FFFF00"/>
          </a:solidFill>
          <a:ln w="12700">
            <a:miter lim="400000"/>
          </a:ln>
          <a:extLst>
            <a:ext uri="{C572A759-6A51-4108-AA02-DFA0A04FC94B}">
              <ma14:wrappingTextBoxFlag xmlns:ma14="http://schemas.microsoft.com/office/mac/drawingml/2011/main" val="1"/>
            </a:ext>
          </a:extLst>
        </p:spPr>
        <p:txBody>
          <a:bodyPr lIns="45719" rIns="45719">
            <a:spAutoFit/>
          </a:bodyPr>
          <a:lstStyle/>
          <a:p>
            <a:pPr>
              <a:defRPr b="1">
                <a:latin typeface="Georgia"/>
                <a:ea typeface="Georgia"/>
                <a:cs typeface="Georgia"/>
                <a:sym typeface="Georgia"/>
              </a:defRPr>
            </a:pPr>
            <a:r>
              <a:t>1. Only the goalie is allowed in the goal circle NO DEPUTY</a:t>
            </a:r>
          </a:p>
          <a:p>
            <a:pPr>
              <a:defRPr b="1">
                <a:latin typeface="Georgia"/>
                <a:ea typeface="Georgia"/>
                <a:cs typeface="Georgia"/>
                <a:sym typeface="Georgia"/>
              </a:defRPr>
            </a:pPr>
          </a:p>
          <a:p>
            <a:pPr>
              <a:defRPr b="1" u="sng">
                <a:latin typeface="Georgia"/>
                <a:ea typeface="Georgia"/>
                <a:cs typeface="Georgia"/>
                <a:sym typeface="Georgia"/>
              </a:defRPr>
            </a:pPr>
            <a:r>
              <a:t>GOAL CIRCLE FOUL</a:t>
            </a:r>
          </a:p>
          <a:p>
            <a:pPr>
              <a:defRPr b="1">
                <a:latin typeface="Georgia"/>
                <a:ea typeface="Georgia"/>
                <a:cs typeface="Georgia"/>
                <a:sym typeface="Georgia"/>
              </a:defRPr>
            </a:pPr>
            <a:r>
              <a:t>Minor foul</a:t>
            </a:r>
          </a:p>
        </p:txBody>
      </p:sp>
      <p:sp>
        <p:nvSpPr>
          <p:cNvPr id="391" name="Shape 391"/>
          <p:cNvSpPr/>
          <p:nvPr/>
        </p:nvSpPr>
        <p:spPr>
          <a:xfrm>
            <a:off x="1203325" y="1455737"/>
            <a:ext cx="2911475" cy="1120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400">
                <a:latin typeface="Georgia"/>
                <a:ea typeface="Georgia"/>
                <a:cs typeface="Georgia"/>
                <a:sym typeface="Georgia"/>
              </a:defRPr>
            </a:pPr>
            <a:r>
              <a:t>Goalie has</a:t>
            </a:r>
          </a:p>
          <a:p>
            <a:pPr>
              <a:defRPr b="1" sz="2400">
                <a:latin typeface="Georgia"/>
                <a:ea typeface="Georgia"/>
                <a:cs typeface="Georgia"/>
                <a:sym typeface="Georgia"/>
              </a:defRPr>
            </a:pPr>
            <a:r>
              <a:t> 10 seconds to clear the ball</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93" name="image.png"/>
          <p:cNvPicPr>
            <a:picLocks noChangeAspect="1"/>
          </p:cNvPicPr>
          <p:nvPr/>
        </p:nvPicPr>
        <p:blipFill>
          <a:blip r:embed="rId2">
            <a:extLst/>
          </a:blip>
          <a:srcRect l="0" t="0" r="29246" b="0"/>
          <a:stretch>
            <a:fillRect/>
          </a:stretch>
        </p:blipFill>
        <p:spPr>
          <a:xfrm>
            <a:off x="1258887" y="2103437"/>
            <a:ext cx="4608514" cy="3687763"/>
          </a:xfrm>
          <a:prstGeom prst="rect">
            <a:avLst/>
          </a:prstGeom>
          <a:ln w="12700">
            <a:miter lim="400000"/>
          </a:ln>
        </p:spPr>
      </p:pic>
      <p:sp>
        <p:nvSpPr>
          <p:cNvPr id="394" name="Shape 394"/>
          <p:cNvSpPr/>
          <p:nvPr>
            <p:ph type="title" idx="4294967295"/>
          </p:nvPr>
        </p:nvSpPr>
        <p:spPr>
          <a:xfrm>
            <a:off x="301625" y="228600"/>
            <a:ext cx="8534400" cy="758825"/>
          </a:xfrm>
          <a:prstGeom prst="rect">
            <a:avLst/>
          </a:prstGeom>
        </p:spPr>
        <p:txBody>
          <a:bodyPr/>
          <a:lstStyle>
            <a:lvl1pPr>
              <a:defRPr b="1"/>
            </a:lvl1pPr>
          </a:lstStyle>
          <a:p>
            <a:pPr/>
            <a:r>
              <a:t>Goalie and the Goal Circle</a:t>
            </a:r>
          </a:p>
        </p:txBody>
      </p:sp>
      <p:sp>
        <p:nvSpPr>
          <p:cNvPr id="395" name="Shape 395"/>
          <p:cNvSpPr/>
          <p:nvPr/>
        </p:nvSpPr>
        <p:spPr>
          <a:xfrm flipH="1">
            <a:off x="2209800" y="1257300"/>
            <a:ext cx="990601" cy="2667001"/>
          </a:xfrm>
          <a:prstGeom prst="line">
            <a:avLst/>
          </a:prstGeom>
          <a:ln w="38100">
            <a:solidFill>
              <a:schemeClr val="accent1"/>
            </a:solidFill>
            <a:tailEnd type="triangle"/>
          </a:ln>
        </p:spPr>
        <p:txBody>
          <a:bodyPr lIns="45719" rIns="45719"/>
          <a:lstStyle/>
          <a:p>
            <a:pPr/>
          </a:p>
        </p:txBody>
      </p:sp>
      <p:sp>
        <p:nvSpPr>
          <p:cNvPr id="396" name="Shape 396"/>
          <p:cNvSpPr/>
          <p:nvPr/>
        </p:nvSpPr>
        <p:spPr>
          <a:xfrm>
            <a:off x="2286000" y="274320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397" name="Shape 397"/>
          <p:cNvSpPr/>
          <p:nvPr/>
        </p:nvSpPr>
        <p:spPr>
          <a:xfrm>
            <a:off x="2895600" y="297180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398" name="Shape 398"/>
          <p:cNvSpPr/>
          <p:nvPr/>
        </p:nvSpPr>
        <p:spPr>
          <a:xfrm>
            <a:off x="1371600" y="297180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399" name="Shape 399"/>
          <p:cNvSpPr/>
          <p:nvPr/>
        </p:nvSpPr>
        <p:spPr>
          <a:xfrm>
            <a:off x="2971800" y="449580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400" name="Shape 400"/>
          <p:cNvSpPr/>
          <p:nvPr/>
        </p:nvSpPr>
        <p:spPr>
          <a:xfrm>
            <a:off x="2209800" y="495300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401" name="Shape 401"/>
          <p:cNvSpPr/>
          <p:nvPr/>
        </p:nvSpPr>
        <p:spPr>
          <a:xfrm>
            <a:off x="1371600" y="464820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402" name="Shape 402"/>
          <p:cNvSpPr/>
          <p:nvPr/>
        </p:nvSpPr>
        <p:spPr>
          <a:xfrm>
            <a:off x="2971800" y="373380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403" name="Shape 403"/>
          <p:cNvSpPr/>
          <p:nvPr/>
        </p:nvSpPr>
        <p:spPr>
          <a:xfrm>
            <a:off x="3505200" y="304800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404" name="Shape 404"/>
          <p:cNvSpPr/>
          <p:nvPr/>
        </p:nvSpPr>
        <p:spPr>
          <a:xfrm>
            <a:off x="5334000" y="320040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405" name="Shape 405"/>
          <p:cNvSpPr/>
          <p:nvPr/>
        </p:nvSpPr>
        <p:spPr>
          <a:xfrm>
            <a:off x="5334000" y="434340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406" name="Shape 406"/>
          <p:cNvSpPr/>
          <p:nvPr/>
        </p:nvSpPr>
        <p:spPr>
          <a:xfrm>
            <a:off x="3505200" y="411480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407" name="Shape 407"/>
          <p:cNvSpPr/>
          <p:nvPr/>
        </p:nvSpPr>
        <p:spPr>
          <a:xfrm>
            <a:off x="6111875" y="1409700"/>
            <a:ext cx="2667000" cy="4282440"/>
          </a:xfrm>
          <a:prstGeom prst="rect">
            <a:avLst/>
          </a:prstGeom>
          <a:solidFill>
            <a:srgbClr val="FFFF00"/>
          </a:solidFill>
          <a:ln w="12700">
            <a:miter lim="400000"/>
          </a:ln>
          <a:extLst>
            <a:ext uri="{C572A759-6A51-4108-AA02-DFA0A04FC94B}">
              <ma14:wrappingTextBoxFlag xmlns:ma14="http://schemas.microsoft.com/office/mac/drawingml/2011/main" val="1"/>
            </a:ext>
          </a:extLst>
        </p:spPr>
        <p:txBody>
          <a:bodyPr lIns="45719" rIns="45719">
            <a:spAutoFit/>
          </a:bodyPr>
          <a:lstStyle/>
          <a:p>
            <a:pPr>
              <a:defRPr b="1" sz="2000">
                <a:latin typeface="Georgia"/>
                <a:ea typeface="Georgia"/>
                <a:cs typeface="Georgia"/>
                <a:sym typeface="Georgia"/>
              </a:defRPr>
            </a:pPr>
            <a:r>
              <a:t>Goalie leaves the circle </a:t>
            </a:r>
          </a:p>
          <a:p>
            <a:pPr>
              <a:defRPr b="1" sz="2000">
                <a:latin typeface="Georgia"/>
                <a:ea typeface="Georgia"/>
                <a:cs typeface="Georgia"/>
                <a:sym typeface="Georgia"/>
              </a:defRPr>
            </a:pPr>
            <a:r>
              <a:t>1. she loses goalie privileges . </a:t>
            </a:r>
          </a:p>
          <a:p>
            <a:pPr>
              <a:defRPr b="1" sz="2000">
                <a:latin typeface="Georgia"/>
                <a:ea typeface="Georgia"/>
                <a:cs typeface="Georgia"/>
                <a:sym typeface="Georgia"/>
              </a:defRPr>
            </a:pPr>
            <a:r>
              <a:t>2. She may only re-enter without the ball</a:t>
            </a:r>
          </a:p>
          <a:p>
            <a:pPr>
              <a:defRPr b="1" sz="2000">
                <a:latin typeface="Georgia"/>
                <a:ea typeface="Georgia"/>
                <a:cs typeface="Georgia"/>
                <a:sym typeface="Georgia"/>
              </a:defRPr>
            </a:pPr>
            <a:r>
              <a:t>3. Once “played” by defense she may propel the ball into circle then follow it in.</a:t>
            </a:r>
          </a:p>
          <a:p>
            <a:pPr>
              <a:defRPr b="1" sz="2000">
                <a:latin typeface="Georgia"/>
                <a:ea typeface="Georgia"/>
                <a:cs typeface="Georgia"/>
                <a:sym typeface="Georgia"/>
              </a:defRPr>
            </a:pPr>
            <a:r>
              <a:t>4. She must return to goal circle if the ball is inside circle.</a:t>
            </a:r>
          </a:p>
        </p:txBody>
      </p:sp>
      <p:sp>
        <p:nvSpPr>
          <p:cNvPr id="408" name="Shape 408"/>
          <p:cNvSpPr/>
          <p:nvPr/>
        </p:nvSpPr>
        <p:spPr>
          <a:xfrm>
            <a:off x="228600" y="1447800"/>
            <a:ext cx="1752600" cy="1488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000">
                <a:latin typeface="Georgia"/>
                <a:ea typeface="Georgia"/>
                <a:cs typeface="Georgia"/>
                <a:sym typeface="Georgia"/>
              </a:defRPr>
            </a:pPr>
            <a:r>
              <a:t>Goalie </a:t>
            </a:r>
          </a:p>
          <a:p>
            <a:pPr>
              <a:defRPr b="1" sz="2000">
                <a:latin typeface="Georgia"/>
                <a:ea typeface="Georgia"/>
                <a:cs typeface="Georgia"/>
                <a:sym typeface="Georgia"/>
              </a:defRPr>
            </a:pPr>
            <a:r>
              <a:t>has</a:t>
            </a:r>
          </a:p>
          <a:p>
            <a:pPr>
              <a:defRPr b="1" sz="2000">
                <a:latin typeface="Georgia"/>
                <a:ea typeface="Georgia"/>
                <a:cs typeface="Georgia"/>
                <a:sym typeface="Georgia"/>
              </a:defRPr>
            </a:pPr>
            <a:r>
              <a:t> 10 seconds to clear </a:t>
            </a:r>
          </a:p>
          <a:p>
            <a:pPr>
              <a:defRPr b="1" sz="2000">
                <a:latin typeface="Georgia"/>
                <a:ea typeface="Georgia"/>
                <a:cs typeface="Georgia"/>
                <a:sym typeface="Georgia"/>
              </a:defRPr>
            </a:pPr>
            <a:r>
              <a:t>the ball</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1" name="image.png"/>
          <p:cNvPicPr>
            <a:picLocks noChangeAspect="1"/>
          </p:cNvPicPr>
          <p:nvPr/>
        </p:nvPicPr>
        <p:blipFill>
          <a:blip r:embed="rId2">
            <a:extLst/>
          </a:blip>
          <a:stretch>
            <a:fillRect/>
          </a:stretch>
        </p:blipFill>
        <p:spPr>
          <a:xfrm>
            <a:off x="990600" y="2058987"/>
            <a:ext cx="7391400" cy="3638551"/>
          </a:xfrm>
          <a:prstGeom prst="rect">
            <a:avLst/>
          </a:prstGeom>
          <a:ln w="12700">
            <a:miter lim="400000"/>
          </a:ln>
        </p:spPr>
      </p:pic>
      <p:sp>
        <p:nvSpPr>
          <p:cNvPr id="202" name="Shape 202"/>
          <p:cNvSpPr/>
          <p:nvPr>
            <p:ph type="title" idx="4294967295"/>
          </p:nvPr>
        </p:nvSpPr>
        <p:spPr>
          <a:xfrm>
            <a:off x="301625" y="228600"/>
            <a:ext cx="8534400" cy="758825"/>
          </a:xfrm>
          <a:prstGeom prst="rect">
            <a:avLst/>
          </a:prstGeom>
        </p:spPr>
        <p:txBody>
          <a:bodyPr/>
          <a:lstStyle>
            <a:lvl1pPr algn="l">
              <a:defRPr b="1"/>
            </a:lvl1pPr>
          </a:lstStyle>
          <a:p>
            <a:pPr/>
            <a:r>
              <a:t>Field 8U</a:t>
            </a:r>
          </a:p>
        </p:txBody>
      </p:sp>
      <p:sp>
        <p:nvSpPr>
          <p:cNvPr id="203" name="Shape 203"/>
          <p:cNvSpPr/>
          <p:nvPr/>
        </p:nvSpPr>
        <p:spPr>
          <a:xfrm>
            <a:off x="2286000" y="274320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204" name="Shape 204"/>
          <p:cNvSpPr/>
          <p:nvPr/>
        </p:nvSpPr>
        <p:spPr>
          <a:xfrm>
            <a:off x="2895600" y="297180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205" name="Shape 205"/>
          <p:cNvSpPr/>
          <p:nvPr/>
        </p:nvSpPr>
        <p:spPr>
          <a:xfrm>
            <a:off x="1371600" y="2928937"/>
            <a:ext cx="53340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206" name="Shape 206"/>
          <p:cNvSpPr/>
          <p:nvPr/>
        </p:nvSpPr>
        <p:spPr>
          <a:xfrm>
            <a:off x="2971800" y="449580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207" name="Shape 207"/>
          <p:cNvSpPr/>
          <p:nvPr/>
        </p:nvSpPr>
        <p:spPr>
          <a:xfrm>
            <a:off x="2209800" y="495300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208" name="Shape 208"/>
          <p:cNvSpPr/>
          <p:nvPr/>
        </p:nvSpPr>
        <p:spPr>
          <a:xfrm>
            <a:off x="3441700" y="3273425"/>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209" name="Shape 209"/>
          <p:cNvSpPr/>
          <p:nvPr/>
        </p:nvSpPr>
        <p:spPr>
          <a:xfrm>
            <a:off x="3505200" y="411480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210" name="Shape 210"/>
          <p:cNvSpPr/>
          <p:nvPr/>
        </p:nvSpPr>
        <p:spPr>
          <a:xfrm flipV="1">
            <a:off x="1638300" y="3360737"/>
            <a:ext cx="244475" cy="1114426"/>
          </a:xfrm>
          <a:prstGeom prst="line">
            <a:avLst/>
          </a:prstGeom>
          <a:ln w="38100">
            <a:solidFill>
              <a:schemeClr val="accent1"/>
            </a:solidFill>
            <a:tailEnd type="triangle"/>
          </a:ln>
        </p:spPr>
        <p:txBody>
          <a:bodyPr lIns="45719" rIns="45719"/>
          <a:lstStyle/>
          <a:p>
            <a:pPr/>
          </a:p>
        </p:txBody>
      </p:sp>
      <p:sp>
        <p:nvSpPr>
          <p:cNvPr id="211" name="Shape 211"/>
          <p:cNvSpPr/>
          <p:nvPr/>
        </p:nvSpPr>
        <p:spPr>
          <a:xfrm flipV="1">
            <a:off x="1066800" y="4114800"/>
            <a:ext cx="815975" cy="1595438"/>
          </a:xfrm>
          <a:prstGeom prst="line">
            <a:avLst/>
          </a:prstGeom>
          <a:ln w="38100">
            <a:solidFill>
              <a:schemeClr val="accent1"/>
            </a:solidFill>
            <a:tailEnd type="triangle"/>
          </a:ln>
        </p:spPr>
        <p:txBody>
          <a:bodyPr lIns="45719" rIns="45719"/>
          <a:lstStyle/>
          <a:p>
            <a:pPr/>
          </a:p>
        </p:txBody>
      </p:sp>
      <p:sp>
        <p:nvSpPr>
          <p:cNvPr id="212" name="Shape 212"/>
          <p:cNvSpPr/>
          <p:nvPr/>
        </p:nvSpPr>
        <p:spPr>
          <a:xfrm>
            <a:off x="896937" y="5710237"/>
            <a:ext cx="7332663" cy="884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2 small circles (dots) 5-6 in. diameter, behind each goal- 5 yds. from the goal line extended and in line with the 8m arch. Painted white or contrasting color may be temporary substance spray paint, chalk…</a:t>
            </a:r>
          </a:p>
        </p:txBody>
      </p:sp>
      <p:sp>
        <p:nvSpPr>
          <p:cNvPr id="213" name="Shape 213"/>
          <p:cNvSpPr/>
          <p:nvPr/>
        </p:nvSpPr>
        <p:spPr>
          <a:xfrm>
            <a:off x="2743200" y="152400"/>
            <a:ext cx="6553200" cy="11507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pPr>
            <a:r>
              <a:t>60-70 yards X 35-45 yards</a:t>
            </a:r>
          </a:p>
          <a:p>
            <a:pPr/>
            <a:r>
              <a:t>1. Goal Circle (may use small cones)and Goal Line</a:t>
            </a:r>
          </a:p>
          <a:p>
            <a:pPr/>
            <a:r>
              <a:t>2. 8m</a:t>
            </a:r>
          </a:p>
          <a:p>
            <a:pPr/>
            <a:r>
              <a:t>3. Center Line</a:t>
            </a:r>
          </a:p>
        </p:txBody>
      </p:sp>
      <p:sp>
        <p:nvSpPr>
          <p:cNvPr id="214" name="Shape 214"/>
          <p:cNvSpPr/>
          <p:nvPr/>
        </p:nvSpPr>
        <p:spPr>
          <a:xfrm>
            <a:off x="152400" y="1416050"/>
            <a:ext cx="8839200"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Field Players 7 v7 </a:t>
            </a:r>
            <a:r>
              <a:rPr b="1"/>
              <a:t>NO</a:t>
            </a:r>
            <a:r>
              <a:t> goalie</a:t>
            </a:r>
          </a:p>
          <a:p>
            <a:pPr/>
            <a:r>
              <a:t>Off sides is enforced at this level, holding 2 players back at midline is required</a:t>
            </a:r>
          </a:p>
        </p:txBody>
      </p:sp>
      <p:sp>
        <p:nvSpPr>
          <p:cNvPr id="215" name="Shape 215"/>
          <p:cNvSpPr/>
          <p:nvPr/>
        </p:nvSpPr>
        <p:spPr>
          <a:xfrm>
            <a:off x="4894262" y="2274887"/>
            <a:ext cx="1371601" cy="27509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pPr>
            <a:r>
              <a:t>8U</a:t>
            </a:r>
            <a:endParaRPr i="1">
              <a:solidFill>
                <a:srgbClr val="FF0000"/>
              </a:solidFill>
            </a:endParaRPr>
          </a:p>
          <a:p>
            <a:pPr/>
            <a:r>
              <a:t>3 seconds not in effect, defense players must play </a:t>
            </a:r>
          </a:p>
          <a:p>
            <a:pPr/>
            <a:r>
              <a:t>1v1 including in the arc </a:t>
            </a:r>
          </a:p>
          <a:p>
            <a:pPr/>
            <a:r>
              <a:t>(minor foul)</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10" name="image.png"/>
          <p:cNvPicPr>
            <a:picLocks noChangeAspect="1"/>
          </p:cNvPicPr>
          <p:nvPr/>
        </p:nvPicPr>
        <p:blipFill>
          <a:blip r:embed="rId2">
            <a:extLst/>
          </a:blip>
          <a:stretch>
            <a:fillRect/>
          </a:stretch>
        </p:blipFill>
        <p:spPr>
          <a:xfrm>
            <a:off x="1828800" y="1752600"/>
            <a:ext cx="5638800" cy="3767138"/>
          </a:xfrm>
          <a:prstGeom prst="rect">
            <a:avLst/>
          </a:prstGeom>
          <a:ln w="12700">
            <a:miter lim="400000"/>
          </a:ln>
        </p:spPr>
      </p:pic>
      <p:sp>
        <p:nvSpPr>
          <p:cNvPr id="411" name="Shape 411"/>
          <p:cNvSpPr/>
          <p:nvPr>
            <p:ph type="title" idx="4294967295"/>
          </p:nvPr>
        </p:nvSpPr>
        <p:spPr>
          <a:xfrm>
            <a:off x="301625" y="228600"/>
            <a:ext cx="8534400" cy="758825"/>
          </a:xfrm>
          <a:prstGeom prst="rect">
            <a:avLst/>
          </a:prstGeom>
        </p:spPr>
        <p:txBody>
          <a:bodyPr/>
          <a:lstStyle>
            <a:lvl1pPr>
              <a:defRPr b="1"/>
            </a:lvl1pPr>
          </a:lstStyle>
          <a:p>
            <a:pPr/>
            <a:r>
              <a:t>Substituting</a:t>
            </a:r>
          </a:p>
        </p:txBody>
      </p:sp>
      <p:sp>
        <p:nvSpPr>
          <p:cNvPr id="412" name="Shape 412"/>
          <p:cNvSpPr/>
          <p:nvPr/>
        </p:nvSpPr>
        <p:spPr>
          <a:xfrm>
            <a:off x="228600" y="1447800"/>
            <a:ext cx="1600200" cy="316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000">
                <a:latin typeface="Georgia"/>
                <a:ea typeface="Georgia"/>
                <a:cs typeface="Georgia"/>
                <a:sym typeface="Georgia"/>
              </a:defRPr>
            </a:pPr>
            <a:r>
              <a:t>Rolling subs</a:t>
            </a:r>
          </a:p>
          <a:p>
            <a:pPr>
              <a:defRPr b="1" sz="2000">
                <a:latin typeface="Georgia"/>
                <a:ea typeface="Georgia"/>
                <a:cs typeface="Georgia"/>
                <a:sym typeface="Georgia"/>
              </a:defRPr>
            </a:pPr>
            <a:r>
              <a:t>Must wait until player leaves the field before sub enters.</a:t>
            </a:r>
          </a:p>
          <a:p>
            <a:pPr>
              <a:defRPr b="1" sz="2000">
                <a:latin typeface="Georgia"/>
                <a:ea typeface="Georgia"/>
                <a:cs typeface="Georgia"/>
                <a:sym typeface="Georgia"/>
              </a:defRPr>
            </a:pPr>
            <a:r>
              <a:t>May sub</a:t>
            </a:r>
          </a:p>
          <a:p>
            <a:pPr>
              <a:defRPr b="1" sz="2000">
                <a:latin typeface="Georgia"/>
                <a:ea typeface="Georgia"/>
                <a:cs typeface="Georgia"/>
                <a:sym typeface="Georgia"/>
              </a:defRPr>
            </a:pPr>
            <a:r>
              <a:t>after a goal.</a:t>
            </a:r>
          </a:p>
        </p:txBody>
      </p:sp>
      <p:sp>
        <p:nvSpPr>
          <p:cNvPr id="413" name="Shape 413"/>
          <p:cNvSpPr/>
          <p:nvPr/>
        </p:nvSpPr>
        <p:spPr>
          <a:xfrm>
            <a:off x="4495800" y="37338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414" name="Shape 414"/>
          <p:cNvSpPr/>
          <p:nvPr/>
        </p:nvSpPr>
        <p:spPr>
          <a:xfrm>
            <a:off x="3962400" y="38100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415" name="Shape 415"/>
          <p:cNvSpPr/>
          <p:nvPr/>
        </p:nvSpPr>
        <p:spPr>
          <a:xfrm>
            <a:off x="5257800" y="38100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416" name="Shape 416"/>
          <p:cNvSpPr/>
          <p:nvPr/>
        </p:nvSpPr>
        <p:spPr>
          <a:xfrm>
            <a:off x="3048000" y="34290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417" name="Shape 417"/>
          <p:cNvSpPr/>
          <p:nvPr/>
        </p:nvSpPr>
        <p:spPr>
          <a:xfrm>
            <a:off x="3048000" y="27432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418" name="Shape 418"/>
          <p:cNvSpPr/>
          <p:nvPr/>
        </p:nvSpPr>
        <p:spPr>
          <a:xfrm>
            <a:off x="3048000" y="47244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419" name="Shape 419"/>
          <p:cNvSpPr/>
          <p:nvPr/>
        </p:nvSpPr>
        <p:spPr>
          <a:xfrm>
            <a:off x="3048000" y="41148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420" name="Shape 420"/>
          <p:cNvSpPr/>
          <p:nvPr/>
        </p:nvSpPr>
        <p:spPr>
          <a:xfrm>
            <a:off x="6019800" y="28194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421" name="Shape 421"/>
          <p:cNvSpPr/>
          <p:nvPr/>
        </p:nvSpPr>
        <p:spPr>
          <a:xfrm>
            <a:off x="6019800" y="48768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422" name="Shape 422"/>
          <p:cNvSpPr/>
          <p:nvPr/>
        </p:nvSpPr>
        <p:spPr>
          <a:xfrm>
            <a:off x="6019800" y="41910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423" name="Shape 423"/>
          <p:cNvSpPr/>
          <p:nvPr/>
        </p:nvSpPr>
        <p:spPr>
          <a:xfrm>
            <a:off x="6019800" y="3352800"/>
            <a:ext cx="3810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424" name="Shape 424"/>
          <p:cNvSpPr/>
          <p:nvPr/>
        </p:nvSpPr>
        <p:spPr>
          <a:xfrm>
            <a:off x="6477000" y="1244600"/>
            <a:ext cx="2667000" cy="929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000">
                <a:latin typeface="Georgia"/>
                <a:ea typeface="Georgia"/>
                <a:cs typeface="Georgia"/>
                <a:sym typeface="Georgia"/>
              </a:defRPr>
            </a:lvl1pPr>
          </a:lstStyle>
          <a:p>
            <a:pPr/>
            <a:r>
              <a:t>Sub Area; should be marked or coned</a:t>
            </a:r>
          </a:p>
        </p:txBody>
      </p:sp>
      <p:sp>
        <p:nvSpPr>
          <p:cNvPr id="425" name="Shape 425"/>
          <p:cNvSpPr/>
          <p:nvPr/>
        </p:nvSpPr>
        <p:spPr>
          <a:xfrm flipH="1">
            <a:off x="5105400" y="2286000"/>
            <a:ext cx="1447800" cy="76201"/>
          </a:xfrm>
          <a:prstGeom prst="line">
            <a:avLst/>
          </a:prstGeom>
          <a:ln w="38100">
            <a:solidFill>
              <a:schemeClr val="accent1"/>
            </a:solidFill>
            <a:tailEnd type="triangle"/>
          </a:ln>
        </p:spPr>
        <p:txBody>
          <a:bodyPr lIns="45719" rIns="45719"/>
          <a:lstStyle/>
          <a:p>
            <a:pP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7" name="Shape 427"/>
          <p:cNvSpPr/>
          <p:nvPr>
            <p:ph type="title" idx="4294967295"/>
          </p:nvPr>
        </p:nvSpPr>
        <p:spPr>
          <a:xfrm>
            <a:off x="301625" y="228600"/>
            <a:ext cx="8534400" cy="758825"/>
          </a:xfrm>
          <a:prstGeom prst="rect">
            <a:avLst/>
          </a:prstGeom>
        </p:spPr>
        <p:txBody>
          <a:bodyPr/>
          <a:lstStyle>
            <a:lvl1pPr>
              <a:defRPr b="1"/>
            </a:lvl1pPr>
          </a:lstStyle>
          <a:p>
            <a:pPr/>
            <a:r>
              <a:t>Alternate Possession</a:t>
            </a:r>
          </a:p>
        </p:txBody>
      </p:sp>
      <p:sp>
        <p:nvSpPr>
          <p:cNvPr id="428" name="Shape 428"/>
          <p:cNvSpPr/>
          <p:nvPr>
            <p:ph type="body" idx="4294967295"/>
          </p:nvPr>
        </p:nvSpPr>
        <p:spPr>
          <a:xfrm>
            <a:off x="301625" y="1527174"/>
            <a:ext cx="8504238" cy="4572002"/>
          </a:xfrm>
          <a:prstGeom prst="rect">
            <a:avLst/>
          </a:prstGeom>
        </p:spPr>
        <p:txBody>
          <a:bodyPr/>
          <a:lstStyle/>
          <a:p>
            <a:pPr>
              <a:lnSpc>
                <a:spcPct val="80000"/>
              </a:lnSpc>
              <a:buChar char="●"/>
              <a:defRPr sz="2500"/>
            </a:pPr>
            <a:r>
              <a:t>Winner of coin toss will select either direction or initial alternating  possession arrow</a:t>
            </a:r>
          </a:p>
          <a:p>
            <a:pPr lvl="1" marL="547687" indent="-273050">
              <a:lnSpc>
                <a:spcPct val="80000"/>
              </a:lnSpc>
              <a:spcBef>
                <a:spcPts val="0"/>
              </a:spcBef>
              <a:buClr>
                <a:schemeClr val="accent2"/>
              </a:buClr>
              <a:buChar char="●"/>
              <a:defRPr b="1" sz="2000">
                <a:solidFill>
                  <a:srgbClr val="FF0000"/>
                </a:solidFill>
              </a:defRPr>
            </a:pPr>
            <a:r>
              <a:t>NEW </a:t>
            </a:r>
            <a:r>
              <a:rPr b="0">
                <a:solidFill>
                  <a:srgbClr val="000000"/>
                </a:solidFill>
              </a:rPr>
              <a:t>Arrow points to the offensive end for team, switch arrow direction at half time</a:t>
            </a:r>
          </a:p>
          <a:p>
            <a:pPr>
              <a:lnSpc>
                <a:spcPct val="80000"/>
              </a:lnSpc>
              <a:buChar char="●"/>
              <a:defRPr sz="2500"/>
            </a:pPr>
            <a:r>
              <a:t>Alternate possession record will be kept at the table</a:t>
            </a:r>
          </a:p>
          <a:p>
            <a:pPr>
              <a:lnSpc>
                <a:spcPct val="80000"/>
              </a:lnSpc>
              <a:buChar char="●"/>
              <a:defRPr sz="2500"/>
            </a:pPr>
            <a:r>
              <a:t>Offsetting fouls </a:t>
            </a:r>
          </a:p>
          <a:p>
            <a:pPr lvl="1" marL="547687" indent="-273050">
              <a:lnSpc>
                <a:spcPct val="80000"/>
              </a:lnSpc>
              <a:spcBef>
                <a:spcPts val="0"/>
              </a:spcBef>
              <a:buClr>
                <a:schemeClr val="accent2"/>
              </a:buClr>
              <a:buChar char="●"/>
              <a:defRPr sz="2000"/>
            </a:pPr>
            <a:r>
              <a:t>Offsetting fouls during a draw –redraw do not use the arrow</a:t>
            </a:r>
          </a:p>
          <a:p>
            <a:pPr>
              <a:lnSpc>
                <a:spcPct val="80000"/>
              </a:lnSpc>
              <a:buChar char="●"/>
              <a:defRPr sz="2500"/>
            </a:pPr>
            <a:r>
              <a:t>Ball lodges in field players clothing</a:t>
            </a:r>
          </a:p>
          <a:p>
            <a:pPr>
              <a:lnSpc>
                <a:spcPct val="80000"/>
              </a:lnSpc>
              <a:buChar char="●"/>
              <a:defRPr sz="2500"/>
            </a:pPr>
            <a:r>
              <a:t>Ball goes into goal off non player</a:t>
            </a:r>
          </a:p>
          <a:p>
            <a:pPr>
              <a:lnSpc>
                <a:spcPct val="80000"/>
              </a:lnSpc>
              <a:buChar char="●"/>
              <a:defRPr sz="2500"/>
            </a:pPr>
            <a:r>
              <a:t>Out of bounds ball two opposing players equally close</a:t>
            </a:r>
          </a:p>
          <a:p>
            <a:pPr>
              <a:lnSpc>
                <a:spcPct val="80000"/>
              </a:lnSpc>
              <a:buChar char="●"/>
              <a:defRPr sz="2500"/>
            </a:pPr>
            <a:r>
              <a:t>Games restarted for incidental reason no team in possession</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0" name="Shape 430"/>
          <p:cNvSpPr/>
          <p:nvPr>
            <p:ph type="title" idx="4294967295"/>
          </p:nvPr>
        </p:nvSpPr>
        <p:spPr>
          <a:xfrm>
            <a:off x="301625" y="228600"/>
            <a:ext cx="8534400" cy="758825"/>
          </a:xfrm>
          <a:prstGeom prst="rect">
            <a:avLst/>
          </a:prstGeom>
        </p:spPr>
        <p:txBody>
          <a:bodyPr/>
          <a:lstStyle>
            <a:lvl1pPr>
              <a:defRPr b="1"/>
            </a:lvl1pPr>
          </a:lstStyle>
          <a:p>
            <a:pPr/>
            <a:r>
              <a:t>Penalty Administration</a:t>
            </a:r>
          </a:p>
        </p:txBody>
      </p:sp>
      <p:sp>
        <p:nvSpPr>
          <p:cNvPr id="431" name="Shape 431"/>
          <p:cNvSpPr/>
          <p:nvPr>
            <p:ph type="body" idx="4294967295"/>
          </p:nvPr>
        </p:nvSpPr>
        <p:spPr>
          <a:xfrm>
            <a:off x="149225" y="1295400"/>
            <a:ext cx="8839200" cy="5105400"/>
          </a:xfrm>
          <a:prstGeom prst="rect">
            <a:avLst/>
          </a:prstGeom>
        </p:spPr>
        <p:txBody>
          <a:bodyPr/>
          <a:lstStyle/>
          <a:p>
            <a:pPr>
              <a:buChar char="●"/>
              <a:defRPr b="1"/>
            </a:pPr>
            <a:r>
              <a:t>Green Card</a:t>
            </a:r>
            <a:r>
              <a:rPr b="0"/>
              <a:t>: </a:t>
            </a:r>
            <a:r>
              <a:rPr b="0" sz="2400"/>
              <a:t>minor foul</a:t>
            </a:r>
            <a:endParaRPr sz="2400"/>
          </a:p>
          <a:p>
            <a:pPr>
              <a:buChar char="●"/>
              <a:defRPr b="1"/>
            </a:pPr>
            <a:r>
              <a:t>Green/Yellow Card</a:t>
            </a:r>
            <a:r>
              <a:rPr b="0"/>
              <a:t>: </a:t>
            </a:r>
            <a:r>
              <a:rPr b="0" sz="2400"/>
              <a:t>major foul </a:t>
            </a:r>
            <a:r>
              <a:rPr b="0" sz="1800"/>
              <a:t>(does not count towards team total)</a:t>
            </a:r>
            <a:endParaRPr sz="1800"/>
          </a:p>
          <a:p>
            <a:pPr>
              <a:buChar char="●"/>
              <a:defRPr b="1"/>
            </a:pPr>
            <a:r>
              <a:t>Green/Red</a:t>
            </a:r>
            <a:r>
              <a:rPr b="0"/>
              <a:t>: </a:t>
            </a:r>
            <a:r>
              <a:rPr b="0" sz="2400"/>
              <a:t>major foul and offender goes to penalty area for 2 minutes and a sub takes her place</a:t>
            </a:r>
            <a:endParaRPr sz="2400"/>
          </a:p>
          <a:p>
            <a:pPr>
              <a:buChar char="●"/>
              <a:defRPr b="1"/>
            </a:pPr>
            <a:r>
              <a:t>Yellow Card</a:t>
            </a:r>
            <a:r>
              <a:rPr b="0"/>
              <a:t>: </a:t>
            </a:r>
            <a:r>
              <a:rPr b="0" sz="2400"/>
              <a:t>2 minutes in penalty area.</a:t>
            </a:r>
            <a:endParaRPr sz="2400"/>
          </a:p>
          <a:p>
            <a:pPr lvl="1" marL="547687" indent="-273050">
              <a:spcBef>
                <a:spcPts val="0"/>
              </a:spcBef>
              <a:buClr>
                <a:schemeClr val="accent2"/>
              </a:buClr>
              <a:buFont typeface="Wingdings"/>
              <a:defRPr sz="2200"/>
            </a:pPr>
            <a:r>
              <a:t>8U-10U substitute must take her place, team does NOT play short </a:t>
            </a:r>
          </a:p>
          <a:p>
            <a:pPr lvl="1" marL="547687" indent="-273050">
              <a:spcBef>
                <a:spcPts val="0"/>
              </a:spcBef>
              <a:buClr>
                <a:schemeClr val="accent2"/>
              </a:buClr>
              <a:buFont typeface="Wingdings"/>
              <a:defRPr sz="2200"/>
            </a:pPr>
            <a:r>
              <a:t>12U-14U team plays short</a:t>
            </a:r>
          </a:p>
          <a:p>
            <a:pPr>
              <a:spcBef>
                <a:spcPts val="500"/>
              </a:spcBef>
              <a:buChar char="●"/>
              <a:defRPr sz="2400"/>
            </a:pPr>
            <a:r>
              <a:t>A team which accumulates 4 yellow cards plays short the remainder of the game, and for each additional yellow another player is removed from the field</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3" name="Shape 433"/>
          <p:cNvSpPr/>
          <p:nvPr>
            <p:ph type="title" idx="4294967295"/>
          </p:nvPr>
        </p:nvSpPr>
        <p:spPr>
          <a:xfrm>
            <a:off x="301625" y="228600"/>
            <a:ext cx="8534400" cy="758825"/>
          </a:xfrm>
          <a:prstGeom prst="rect">
            <a:avLst/>
          </a:prstGeom>
        </p:spPr>
        <p:txBody>
          <a:bodyPr/>
          <a:lstStyle>
            <a:lvl1pPr>
              <a:defRPr b="1"/>
            </a:lvl1pPr>
          </a:lstStyle>
          <a:p>
            <a:pPr/>
            <a:r>
              <a:t>Penalty Administration</a:t>
            </a:r>
          </a:p>
        </p:txBody>
      </p:sp>
      <p:sp>
        <p:nvSpPr>
          <p:cNvPr id="434" name="Shape 434"/>
          <p:cNvSpPr/>
          <p:nvPr>
            <p:ph type="body" idx="4294967295"/>
          </p:nvPr>
        </p:nvSpPr>
        <p:spPr>
          <a:xfrm>
            <a:off x="149225" y="1295400"/>
            <a:ext cx="8839200" cy="5105400"/>
          </a:xfrm>
          <a:prstGeom prst="rect">
            <a:avLst/>
          </a:prstGeom>
        </p:spPr>
        <p:txBody>
          <a:bodyPr/>
          <a:lstStyle/>
          <a:p>
            <a:pPr>
              <a:buChar char="●"/>
              <a:defRPr b="1"/>
            </a:pPr>
            <a:r>
              <a:t>Red Card</a:t>
            </a:r>
            <a:r>
              <a:rPr b="0"/>
              <a:t>: </a:t>
            </a:r>
            <a:r>
              <a:rPr b="0" sz="2400"/>
              <a:t>4 minutes in penalty area</a:t>
            </a:r>
            <a:endParaRPr sz="2400"/>
          </a:p>
          <a:p>
            <a:pPr lvl="2" marL="822325" indent="-228600">
              <a:spcBef>
                <a:spcPts val="0"/>
              </a:spcBef>
              <a:buClr>
                <a:srgbClr val="8CADAE"/>
              </a:buClr>
              <a:defRPr sz="2200"/>
            </a:pPr>
            <a:r>
              <a:t>player “serves” the duration of the game</a:t>
            </a:r>
          </a:p>
          <a:p>
            <a:pPr lvl="2" marL="822325" indent="-228600">
              <a:spcBef>
                <a:spcPts val="0"/>
              </a:spcBef>
              <a:buClr>
                <a:srgbClr val="8CADAE"/>
              </a:buClr>
              <a:defRPr sz="2200"/>
            </a:pPr>
            <a:r>
              <a:t>prohibited from participating in the team’s next scheduled game. </a:t>
            </a:r>
          </a:p>
          <a:p>
            <a:pPr lvl="2" marL="822325" indent="-228600">
              <a:spcBef>
                <a:spcPts val="0"/>
              </a:spcBef>
              <a:buClr>
                <a:srgbClr val="8CADAE"/>
              </a:buClr>
              <a:defRPr sz="2200"/>
            </a:pPr>
            <a:r>
              <a:t>The player must be present to be considered “serving” her penalty. </a:t>
            </a:r>
          </a:p>
          <a:p>
            <a:pPr lvl="2" marL="822325" indent="-228600">
              <a:spcBef>
                <a:spcPts val="0"/>
              </a:spcBef>
              <a:buClr>
                <a:srgbClr val="8CADAE"/>
              </a:buClr>
              <a:defRPr sz="2200"/>
            </a:pPr>
            <a:r>
              <a:t>Red card on coach must leave the field and must not be present during their next scheduled game.</a:t>
            </a:r>
          </a:p>
          <a:p>
            <a:pPr lvl="1" marL="547687" indent="-273050">
              <a:spcBef>
                <a:spcPts val="0"/>
              </a:spcBef>
              <a:buClr>
                <a:schemeClr val="accent2"/>
              </a:buClr>
              <a:buFont typeface="Wingdings"/>
              <a:defRPr sz="2400"/>
            </a:pPr>
            <a:r>
              <a:t>8U-10U substitute must take her place, team does </a:t>
            </a:r>
            <a:r>
              <a:rPr b="1"/>
              <a:t>NOT</a:t>
            </a:r>
            <a:r>
              <a:t> play short</a:t>
            </a:r>
          </a:p>
          <a:p>
            <a:pPr lvl="1" marL="547687" indent="-273050">
              <a:spcBef>
                <a:spcPts val="0"/>
              </a:spcBef>
              <a:buClr>
                <a:schemeClr val="accent2"/>
              </a:buClr>
              <a:buFont typeface="Wingdings"/>
              <a:defRPr sz="2400"/>
            </a:pPr>
            <a:r>
              <a:t>12U-14U team plays short</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6" name="Shape 436"/>
          <p:cNvSpPr/>
          <p:nvPr>
            <p:ph type="title" idx="4294967295"/>
          </p:nvPr>
        </p:nvSpPr>
        <p:spPr>
          <a:xfrm>
            <a:off x="301625" y="228600"/>
            <a:ext cx="8534400" cy="758825"/>
          </a:xfrm>
          <a:prstGeom prst="rect">
            <a:avLst/>
          </a:prstGeom>
        </p:spPr>
        <p:txBody>
          <a:bodyPr/>
          <a:lstStyle>
            <a:lvl1pPr>
              <a:defRPr b="1"/>
            </a:lvl1pPr>
          </a:lstStyle>
          <a:p>
            <a:pPr/>
            <a:r>
              <a:t>Fouls</a:t>
            </a:r>
          </a:p>
        </p:txBody>
      </p:sp>
      <p:sp>
        <p:nvSpPr>
          <p:cNvPr id="437" name="Shape 437"/>
          <p:cNvSpPr/>
          <p:nvPr>
            <p:ph type="body" idx="4294967295"/>
          </p:nvPr>
        </p:nvSpPr>
        <p:spPr>
          <a:xfrm>
            <a:off x="301625" y="1527175"/>
            <a:ext cx="8689975" cy="5178425"/>
          </a:xfrm>
          <a:prstGeom prst="rect">
            <a:avLst/>
          </a:prstGeom>
        </p:spPr>
        <p:txBody>
          <a:bodyPr/>
          <a:lstStyle/>
          <a:p>
            <a:pPr>
              <a:buChar char="●"/>
            </a:pPr>
            <a:r>
              <a:t>When the whistle blows everyone must STAND</a:t>
            </a:r>
          </a:p>
          <a:p>
            <a:pPr>
              <a:buChar char="●"/>
              <a:defRPr b="1"/>
            </a:pPr>
            <a:r>
              <a:t>Minor fouls: </a:t>
            </a:r>
            <a:r>
              <a:rPr b="0"/>
              <a:t>offender goes 4M away in the direction she approached when making the foul</a:t>
            </a:r>
            <a:endParaRPr b="0"/>
          </a:p>
          <a:p>
            <a:pPr>
              <a:buChar char="●"/>
              <a:defRPr b="1"/>
            </a:pPr>
            <a:r>
              <a:t>Major fouls: </a:t>
            </a:r>
            <a:r>
              <a:rPr b="0"/>
              <a:t>offender goes 4M behind player with Free Position</a:t>
            </a:r>
            <a:endParaRPr b="0"/>
          </a:p>
          <a:p>
            <a:pPr>
              <a:buChar char="●"/>
            </a:pPr>
            <a:r>
              <a:t>All players must be 4M away</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9" name="Shape 439"/>
          <p:cNvSpPr/>
          <p:nvPr>
            <p:ph type="title" idx="4294967295"/>
          </p:nvPr>
        </p:nvSpPr>
        <p:spPr>
          <a:xfrm>
            <a:off x="301625" y="228600"/>
            <a:ext cx="8534400" cy="758825"/>
          </a:xfrm>
          <a:prstGeom prst="rect">
            <a:avLst/>
          </a:prstGeom>
        </p:spPr>
        <p:txBody>
          <a:bodyPr/>
          <a:lstStyle>
            <a:lvl1pPr>
              <a:defRPr b="1"/>
            </a:lvl1pPr>
          </a:lstStyle>
          <a:p>
            <a:pPr/>
            <a:r>
              <a:t>Minor Fouls</a:t>
            </a:r>
          </a:p>
        </p:txBody>
      </p:sp>
      <p:sp>
        <p:nvSpPr>
          <p:cNvPr id="440" name="Shape 440"/>
          <p:cNvSpPr/>
          <p:nvPr>
            <p:ph type="body" idx="4294967295"/>
          </p:nvPr>
        </p:nvSpPr>
        <p:spPr>
          <a:xfrm>
            <a:off x="304800" y="1371600"/>
            <a:ext cx="8504238" cy="5105400"/>
          </a:xfrm>
          <a:prstGeom prst="rect">
            <a:avLst/>
          </a:prstGeom>
        </p:spPr>
        <p:txBody>
          <a:bodyPr/>
          <a:lstStyle/>
          <a:p>
            <a:pPr>
              <a:buChar char="●"/>
            </a:pPr>
            <a:r>
              <a:t>Contested Ground Balls: </a:t>
            </a:r>
            <a:r>
              <a:rPr sz="2000">
                <a:solidFill>
                  <a:srgbClr val="FF0000"/>
                </a:solidFill>
              </a:rPr>
              <a:t>(</a:t>
            </a:r>
            <a:r>
              <a:rPr b="1" sz="2000">
                <a:solidFill>
                  <a:srgbClr val="FF0000"/>
                </a:solidFill>
              </a:rPr>
              <a:t>NEW</a:t>
            </a:r>
            <a:r>
              <a:rPr b="1" i="1" sz="2000">
                <a:solidFill>
                  <a:srgbClr val="FF0000"/>
                </a:solidFill>
              </a:rPr>
              <a:t>) </a:t>
            </a:r>
            <a:r>
              <a:rPr b="1" sz="2000"/>
              <a:t>8U - 10U </a:t>
            </a:r>
            <a:r>
              <a:rPr sz="2000"/>
              <a:t>loose ball shall be contested by no more than 2 players (1v1). </a:t>
            </a:r>
            <a:endParaRPr sz="2000"/>
          </a:p>
          <a:p>
            <a:pPr>
              <a:buChar char="●"/>
              <a:defRPr sz="2800"/>
            </a:pPr>
            <a:r>
              <a:t>Kicking the Ball </a:t>
            </a:r>
            <a:r>
              <a:rPr sz="2000">
                <a:solidFill>
                  <a:srgbClr val="FF0000"/>
                </a:solidFill>
              </a:rPr>
              <a:t>(</a:t>
            </a:r>
            <a:r>
              <a:rPr b="1" sz="2000">
                <a:solidFill>
                  <a:srgbClr val="FF0000"/>
                </a:solidFill>
              </a:rPr>
              <a:t>NEW</a:t>
            </a:r>
            <a:r>
              <a:rPr b="1" i="1" sz="2000">
                <a:solidFill>
                  <a:srgbClr val="FF0000"/>
                </a:solidFill>
              </a:rPr>
              <a:t>)  </a:t>
            </a:r>
            <a:r>
              <a:rPr sz="2000"/>
              <a:t>8U -10U kicking the ball is not permitted.</a:t>
            </a:r>
            <a:endParaRPr b="1" i="1" sz="2000">
              <a:solidFill>
                <a:srgbClr val="FF0000"/>
              </a:solidFill>
            </a:endParaRPr>
          </a:p>
          <a:p>
            <a:pPr>
              <a:buChar char="●"/>
            </a:pPr>
            <a:r>
              <a:t>Covering the Ball: </a:t>
            </a:r>
            <a:r>
              <a:rPr sz="2000"/>
              <a:t>with foot or stick or </a:t>
            </a:r>
            <a:r>
              <a:rPr i="1" sz="2000">
                <a:solidFill>
                  <a:srgbClr val="FF0000"/>
                </a:solidFill>
              </a:rPr>
              <a:t> </a:t>
            </a:r>
            <a:r>
              <a:rPr sz="2000"/>
              <a:t>preventing an opponent from playing the ball</a:t>
            </a:r>
            <a:endParaRPr sz="2000"/>
          </a:p>
          <a:p>
            <a:pPr>
              <a:buChar char="●"/>
            </a:pPr>
            <a:r>
              <a:t>Minimum Pass Rule:</a:t>
            </a:r>
            <a:r>
              <a:rPr sz="2000"/>
              <a:t> 2 pass rule </a:t>
            </a:r>
            <a:r>
              <a:rPr b="1" sz="2400"/>
              <a:t>8U - 12U B </a:t>
            </a:r>
            <a:r>
              <a:rPr b="1" sz="2000">
                <a:solidFill>
                  <a:srgbClr val="FF0000"/>
                </a:solidFill>
              </a:rPr>
              <a:t>(SJYLL) </a:t>
            </a:r>
            <a:endParaRPr sz="2000"/>
          </a:p>
          <a:p>
            <a:pPr>
              <a:buChar char="●"/>
            </a:pPr>
            <a:r>
              <a:t>3 Seconds Closely Guard</a:t>
            </a:r>
          </a:p>
          <a:p>
            <a:pPr lvl="1" marL="547687" indent="-273050">
              <a:spcBef>
                <a:spcPts val="0"/>
              </a:spcBef>
              <a:buClr>
                <a:schemeClr val="accent2"/>
              </a:buClr>
              <a:buFont typeface="Courier New"/>
              <a:buChar char="o"/>
              <a:defRPr sz="2000"/>
            </a:pPr>
            <a:r>
              <a:t>Closely guarded/marked</a:t>
            </a:r>
          </a:p>
          <a:p>
            <a:pPr lvl="1" marL="547687" indent="-273050">
              <a:spcBef>
                <a:spcPts val="0"/>
              </a:spcBef>
              <a:buClr>
                <a:schemeClr val="accent2"/>
              </a:buClr>
              <a:buFont typeface="Wingdings"/>
              <a:defRPr sz="2000"/>
            </a:pPr>
            <a:r>
              <a:t>Defense has both hands on stick</a:t>
            </a:r>
          </a:p>
          <a:p>
            <a:pPr lvl="1" marL="547687" indent="-273050">
              <a:spcBef>
                <a:spcPts val="0"/>
              </a:spcBef>
              <a:buClr>
                <a:schemeClr val="accent2"/>
              </a:buClr>
              <a:buFont typeface="Wingdings"/>
              <a:defRPr sz="2000"/>
            </a:pPr>
            <a:r>
              <a:t>Defense is in position to legally check</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2" name="Shape 442"/>
          <p:cNvSpPr/>
          <p:nvPr>
            <p:ph type="title" idx="4294967295"/>
          </p:nvPr>
        </p:nvSpPr>
        <p:spPr>
          <a:xfrm>
            <a:off x="301625" y="228600"/>
            <a:ext cx="8534400" cy="758825"/>
          </a:xfrm>
          <a:prstGeom prst="rect">
            <a:avLst/>
          </a:prstGeom>
        </p:spPr>
        <p:txBody>
          <a:bodyPr/>
          <a:lstStyle>
            <a:lvl1pPr>
              <a:defRPr b="1"/>
            </a:lvl1pPr>
          </a:lstStyle>
          <a:p>
            <a:pPr/>
            <a:r>
              <a:t>2 Pass Rule</a:t>
            </a:r>
          </a:p>
        </p:txBody>
      </p:sp>
      <p:sp>
        <p:nvSpPr>
          <p:cNvPr id="443" name="Shape 443"/>
          <p:cNvSpPr/>
          <p:nvPr>
            <p:ph type="body" idx="4294967295"/>
          </p:nvPr>
        </p:nvSpPr>
        <p:spPr>
          <a:xfrm>
            <a:off x="152400" y="1527174"/>
            <a:ext cx="8653463" cy="4572002"/>
          </a:xfrm>
          <a:prstGeom prst="rect">
            <a:avLst/>
          </a:prstGeom>
        </p:spPr>
        <p:txBody>
          <a:bodyPr/>
          <a:lstStyle/>
          <a:p>
            <a:pPr>
              <a:buChar char="●"/>
            </a:pPr>
            <a:r>
              <a:t>2 Pass Rule: </a:t>
            </a:r>
            <a:r>
              <a:rPr b="1" i="1" sz="2000">
                <a:solidFill>
                  <a:srgbClr val="FF0000"/>
                </a:solidFill>
              </a:rPr>
              <a:t>(SJYLL)    </a:t>
            </a:r>
            <a:r>
              <a:rPr b="1" i="1" sz="2800">
                <a:solidFill>
                  <a:srgbClr val="FF0000"/>
                </a:solidFill>
              </a:rPr>
              <a:t>8U - 10U – 12U </a:t>
            </a:r>
            <a:r>
              <a:rPr b="1" i="1" sz="2800" u="sng">
                <a:solidFill>
                  <a:srgbClr val="FF0000"/>
                </a:solidFill>
              </a:rPr>
              <a:t>B </a:t>
            </a:r>
            <a:endParaRPr b="1" i="1" sz="2800" u="sng">
              <a:solidFill>
                <a:srgbClr val="FF0000"/>
              </a:solidFill>
            </a:endParaRPr>
          </a:p>
          <a:p>
            <a:pPr>
              <a:buChar char="●"/>
            </a:pPr>
            <a:r>
              <a:t>Goalie clear from goal circle does not count towards 2 counts, </a:t>
            </a:r>
          </a:p>
          <a:p>
            <a:pPr lvl="2" marL="822325" indent="-228600">
              <a:spcBef>
                <a:spcPts val="0"/>
              </a:spcBef>
              <a:buClr>
                <a:srgbClr val="8CADAE"/>
              </a:buClr>
              <a:defRPr sz="2000"/>
            </a:pPr>
            <a:r>
              <a:t>If goalie leaves goal circle with the ball then clears her pass counts</a:t>
            </a:r>
          </a:p>
          <a:p>
            <a:pPr lvl="2" marL="822325" indent="-228600">
              <a:spcBef>
                <a:spcPts val="0"/>
              </a:spcBef>
              <a:buClr>
                <a:srgbClr val="8CADAE"/>
              </a:buClr>
              <a:defRPr sz="2000"/>
            </a:pPr>
            <a:r>
              <a:t>It counts as a pass if it is not caught but your team maintains possession</a:t>
            </a:r>
          </a:p>
          <a:p>
            <a:pPr lvl="2" marL="822325" indent="-228600">
              <a:spcBef>
                <a:spcPts val="0"/>
              </a:spcBef>
              <a:buClr>
                <a:srgbClr val="8CADAE"/>
              </a:buClr>
              <a:defRPr sz="2400"/>
            </a:pPr>
            <a:r>
              <a:t>Major Foul </a:t>
            </a:r>
            <a:r>
              <a:rPr sz="2000"/>
              <a:t>if player shoots prior to completion</a:t>
            </a:r>
            <a:endParaRPr sz="2000"/>
          </a:p>
          <a:p>
            <a:pPr lvl="1" marL="547687" indent="-273050">
              <a:spcBef>
                <a:spcPts val="0"/>
              </a:spcBef>
              <a:buClr>
                <a:schemeClr val="accent2"/>
              </a:buClr>
              <a:buFont typeface="Wingdings"/>
              <a:defRPr sz="2200"/>
            </a:pPr>
            <a:r>
              <a:t>Once the 2 passes are completed if there is a turn over and the offensive team recovers ball possession before it crosses back over the restraining line they may still go to goal (</a:t>
            </a:r>
            <a:r>
              <a:rPr b="1" sz="2000"/>
              <a:t>HOT</a:t>
            </a:r>
            <a:r>
              <a:t>).   </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5" name="Shape 445"/>
          <p:cNvSpPr/>
          <p:nvPr>
            <p:ph type="title" idx="4294967295"/>
          </p:nvPr>
        </p:nvSpPr>
        <p:spPr>
          <a:xfrm>
            <a:off x="301625" y="228600"/>
            <a:ext cx="8534400" cy="758825"/>
          </a:xfrm>
          <a:prstGeom prst="rect">
            <a:avLst/>
          </a:prstGeom>
        </p:spPr>
        <p:txBody>
          <a:bodyPr/>
          <a:lstStyle>
            <a:lvl1pPr>
              <a:defRPr b="1"/>
            </a:lvl1pPr>
          </a:lstStyle>
          <a:p>
            <a:pPr/>
            <a:r>
              <a:t>Minor Fouls</a:t>
            </a:r>
          </a:p>
        </p:txBody>
      </p:sp>
      <p:sp>
        <p:nvSpPr>
          <p:cNvPr id="446" name="Shape 446"/>
          <p:cNvSpPr/>
          <p:nvPr>
            <p:ph type="body" idx="4294967295"/>
          </p:nvPr>
        </p:nvSpPr>
        <p:spPr>
          <a:xfrm>
            <a:off x="152400" y="1295400"/>
            <a:ext cx="8839200" cy="5410200"/>
          </a:xfrm>
          <a:prstGeom prst="rect">
            <a:avLst/>
          </a:prstGeom>
        </p:spPr>
        <p:txBody>
          <a:bodyPr/>
          <a:lstStyle/>
          <a:p>
            <a:pPr>
              <a:buChar char="●"/>
            </a:pPr>
            <a:r>
              <a:t>Goalkeeper Fouls: </a:t>
            </a:r>
          </a:p>
          <a:p>
            <a:pPr lvl="1" marL="547687" indent="-273050">
              <a:spcBef>
                <a:spcPts val="0"/>
              </a:spcBef>
              <a:buClr>
                <a:schemeClr val="accent2"/>
              </a:buClr>
              <a:buFont typeface="Wingdings"/>
              <a:defRPr sz="2000"/>
            </a:pPr>
            <a:r>
              <a:t>ball remain in the goal circle longer than 10 seconds </a:t>
            </a:r>
          </a:p>
          <a:p>
            <a:pPr lvl="1" marL="547687" indent="-273050">
              <a:spcBef>
                <a:spcPts val="0"/>
              </a:spcBef>
              <a:buClr>
                <a:schemeClr val="accent2"/>
              </a:buClr>
              <a:buFont typeface="Wingdings"/>
              <a:defRPr sz="2000"/>
            </a:pPr>
            <a:r>
              <a:t>Step back into the goal circle when she has possession of ball. May not return the ball to GC (carrying or rolling) until ball has been played by opposing team</a:t>
            </a:r>
          </a:p>
          <a:p>
            <a:pPr>
              <a:spcBef>
                <a:spcPts val="500"/>
              </a:spcBef>
              <a:buChar char="●"/>
              <a:defRPr sz="2400"/>
            </a:pPr>
            <a:r>
              <a:t>Empty Stick Check: </a:t>
            </a:r>
            <a:r>
              <a:rPr sz="2000"/>
              <a:t>incidental contact while making a play for the ball is not a check</a:t>
            </a:r>
            <a:endParaRPr sz="2000"/>
          </a:p>
          <a:p>
            <a:pPr>
              <a:spcBef>
                <a:spcPts val="500"/>
              </a:spcBef>
              <a:buChar char="●"/>
              <a:defRPr sz="2400"/>
            </a:pPr>
            <a:r>
              <a:t>Warding</a:t>
            </a:r>
          </a:p>
          <a:p>
            <a:pPr>
              <a:spcBef>
                <a:spcPts val="500"/>
              </a:spcBef>
              <a:buChar char="●"/>
              <a:defRPr sz="2400"/>
            </a:pPr>
            <a:r>
              <a:t>Squeeze the Head of the Stick</a:t>
            </a:r>
          </a:p>
          <a:p>
            <a:pPr>
              <a:spcBef>
                <a:spcPts val="500"/>
              </a:spcBef>
              <a:buChar char="●"/>
              <a:defRPr sz="2400"/>
            </a:pPr>
            <a:r>
              <a:t>Body Ball: </a:t>
            </a:r>
            <a:r>
              <a:rPr b="1" sz="1800">
                <a:solidFill>
                  <a:srgbClr val="FF0000"/>
                </a:solidFill>
              </a:rPr>
              <a:t>NEW</a:t>
            </a:r>
            <a:r>
              <a:rPr sz="2000"/>
              <a:t>12U &amp; 14U may kick the ball</a:t>
            </a:r>
            <a:endParaRPr sz="2000"/>
          </a:p>
          <a:p>
            <a:pPr>
              <a:spcBef>
                <a:spcPts val="500"/>
              </a:spcBef>
              <a:buChar char="●"/>
              <a:defRPr sz="2400"/>
            </a:pPr>
            <a:r>
              <a:t>Improper Use of Cross</a:t>
            </a:r>
          </a:p>
          <a:p>
            <a:pPr>
              <a:spcBef>
                <a:spcPts val="500"/>
              </a:spcBef>
              <a:buChar char="●"/>
              <a:defRPr sz="2400"/>
            </a:pPr>
            <a:r>
              <a:t>Illegal Draw </a:t>
            </a:r>
          </a:p>
          <a:p>
            <a:pPr>
              <a:spcBef>
                <a:spcPts val="500"/>
              </a:spcBef>
              <a:buChar char="●"/>
              <a:defRPr sz="2400"/>
            </a:pPr>
            <a:r>
              <a:t>Illegal Crosse</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8" name="Shape 448"/>
          <p:cNvSpPr/>
          <p:nvPr>
            <p:ph type="title" idx="4294967295"/>
          </p:nvPr>
        </p:nvSpPr>
        <p:spPr>
          <a:xfrm>
            <a:off x="301625" y="228600"/>
            <a:ext cx="8534400" cy="758825"/>
          </a:xfrm>
          <a:prstGeom prst="rect">
            <a:avLst/>
          </a:prstGeom>
        </p:spPr>
        <p:txBody>
          <a:bodyPr/>
          <a:lstStyle>
            <a:lvl1pPr>
              <a:defRPr b="1"/>
            </a:lvl1pPr>
          </a:lstStyle>
          <a:p>
            <a:pPr/>
            <a:r>
              <a:t>Minor Fouls</a:t>
            </a:r>
          </a:p>
        </p:txBody>
      </p:sp>
      <p:sp>
        <p:nvSpPr>
          <p:cNvPr id="449" name="Shape 449"/>
          <p:cNvSpPr/>
          <p:nvPr>
            <p:ph type="body" idx="4294967295"/>
          </p:nvPr>
        </p:nvSpPr>
        <p:spPr>
          <a:xfrm>
            <a:off x="301625" y="1447799"/>
            <a:ext cx="8504238" cy="4953002"/>
          </a:xfrm>
          <a:prstGeom prst="rect">
            <a:avLst/>
          </a:prstGeom>
        </p:spPr>
        <p:txBody>
          <a:bodyPr/>
          <a:lstStyle/>
          <a:p>
            <a:pPr>
              <a:buChar char="●"/>
            </a:pPr>
            <a:r>
              <a:t>Resumption of Play</a:t>
            </a:r>
          </a:p>
          <a:p>
            <a:pPr>
              <a:buChar char="●"/>
            </a:pPr>
            <a:r>
              <a:t>Improper Equipment</a:t>
            </a:r>
          </a:p>
          <a:p>
            <a:pPr>
              <a:buChar char="●"/>
            </a:pPr>
            <a:r>
              <a:t>Illegal Substitution</a:t>
            </a:r>
          </a:p>
          <a:p>
            <a:pPr>
              <a:buChar char="●"/>
            </a:pPr>
            <a:r>
              <a:t>Play From Out of Bounds</a:t>
            </a:r>
          </a:p>
          <a:p>
            <a:pPr>
              <a:buChar char="●"/>
            </a:pPr>
            <a:r>
              <a:t>Illegal Re-Entry</a:t>
            </a:r>
          </a:p>
          <a:p>
            <a:pPr>
              <a:buChar char="●"/>
            </a:pPr>
            <a:r>
              <a:t>Illegal Timeouts </a:t>
            </a:r>
            <a:r>
              <a:rPr sz="2000"/>
              <a:t>(requesting more than 1 timeout per team, do not stop the clock must request prior to last 5 minutes of half)</a:t>
            </a:r>
            <a:endParaRPr sz="2000"/>
          </a:p>
          <a:p>
            <a:pPr>
              <a:buChar char="●"/>
            </a:pPr>
            <a:r>
              <a:t>Illegal Stick Request </a:t>
            </a:r>
            <a:r>
              <a:rPr sz="2000"/>
              <a:t>(more than 2)</a:t>
            </a:r>
            <a:endParaRPr sz="2000"/>
          </a:p>
          <a:p>
            <a:pPr>
              <a:buChar char="●"/>
            </a:pPr>
            <a:r>
              <a:t>Delay of Game</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1" name="Shape 451"/>
          <p:cNvSpPr/>
          <p:nvPr>
            <p:ph type="title" idx="4294967295"/>
          </p:nvPr>
        </p:nvSpPr>
        <p:spPr>
          <a:xfrm>
            <a:off x="301625" y="228600"/>
            <a:ext cx="8534400" cy="758825"/>
          </a:xfrm>
          <a:prstGeom prst="rect">
            <a:avLst/>
          </a:prstGeom>
        </p:spPr>
        <p:txBody>
          <a:bodyPr/>
          <a:lstStyle/>
          <a:p>
            <a:pPr>
              <a:defRPr b="1"/>
            </a:pPr>
            <a:r>
              <a:t>Major Fouls </a:t>
            </a:r>
            <a:r>
              <a:rPr sz="2400"/>
              <a:t>(Cardable)</a:t>
            </a:r>
          </a:p>
        </p:txBody>
      </p:sp>
      <p:sp>
        <p:nvSpPr>
          <p:cNvPr id="452" name="Shape 452"/>
          <p:cNvSpPr/>
          <p:nvPr>
            <p:ph type="body" idx="4294967295"/>
          </p:nvPr>
        </p:nvSpPr>
        <p:spPr>
          <a:xfrm>
            <a:off x="228600" y="1447799"/>
            <a:ext cx="8607425" cy="4953002"/>
          </a:xfrm>
          <a:prstGeom prst="rect">
            <a:avLst/>
          </a:prstGeom>
        </p:spPr>
        <p:txBody>
          <a:bodyPr/>
          <a:lstStyle/>
          <a:p>
            <a:pPr>
              <a:lnSpc>
                <a:spcPct val="80000"/>
              </a:lnSpc>
              <a:buChar char="●"/>
              <a:defRPr sz="2800"/>
            </a:pPr>
            <a:r>
              <a:t>Dangerous Contact </a:t>
            </a:r>
            <a:r>
              <a:rPr b="1" sz="1900">
                <a:solidFill>
                  <a:srgbClr val="FF0000"/>
                </a:solidFill>
              </a:rPr>
              <a:t>Mandatory Card </a:t>
            </a:r>
            <a:endParaRPr b="1" sz="1900">
              <a:solidFill>
                <a:srgbClr val="FF0000"/>
              </a:solidFill>
            </a:endParaRPr>
          </a:p>
          <a:p>
            <a:pPr>
              <a:lnSpc>
                <a:spcPct val="80000"/>
              </a:lnSpc>
              <a:buChar char="●"/>
              <a:defRPr sz="2800"/>
            </a:pPr>
            <a:r>
              <a:t>Check to the Head </a:t>
            </a:r>
            <a:r>
              <a:rPr sz="2300"/>
              <a:t>(</a:t>
            </a:r>
            <a:r>
              <a:rPr sz="1700"/>
              <a:t>initiated check to the head, not incidental)</a:t>
            </a:r>
            <a:endParaRPr sz="1700"/>
          </a:p>
          <a:p>
            <a:pPr lvl="1" marL="547687" indent="-273050">
              <a:lnSpc>
                <a:spcPct val="80000"/>
              </a:lnSpc>
              <a:spcBef>
                <a:spcPts val="0"/>
              </a:spcBef>
              <a:buClr>
                <a:schemeClr val="accent2"/>
              </a:buClr>
              <a:buFont typeface="Wingdings"/>
              <a:defRPr sz="1900"/>
            </a:pPr>
            <a:r>
              <a:t>14U A: </a:t>
            </a:r>
            <a:r>
              <a:rPr b="1">
                <a:solidFill>
                  <a:srgbClr val="FF0000"/>
                </a:solidFill>
              </a:rPr>
              <a:t>Mandatory Red Card</a:t>
            </a:r>
            <a:endParaRPr b="1">
              <a:solidFill>
                <a:srgbClr val="FF0000"/>
              </a:solidFill>
            </a:endParaRPr>
          </a:p>
          <a:p>
            <a:pPr lvl="1" marL="547687" indent="-273050">
              <a:lnSpc>
                <a:spcPct val="80000"/>
              </a:lnSpc>
              <a:spcBef>
                <a:spcPts val="0"/>
              </a:spcBef>
              <a:buClr>
                <a:schemeClr val="accent2"/>
              </a:buClr>
              <a:buFont typeface="Wingdings"/>
              <a:defRPr sz="1900"/>
            </a:pPr>
            <a:r>
              <a:t>14U AB/B and 8U-12U: </a:t>
            </a:r>
            <a:r>
              <a:rPr b="1">
                <a:solidFill>
                  <a:srgbClr val="FF0000"/>
                </a:solidFill>
              </a:rPr>
              <a:t>Mandatory Card</a:t>
            </a:r>
            <a:r>
              <a:rPr b="1"/>
              <a:t>, either yellow or red</a:t>
            </a:r>
            <a:endParaRPr b="1"/>
          </a:p>
          <a:p>
            <a:pPr>
              <a:lnSpc>
                <a:spcPct val="80000"/>
              </a:lnSpc>
              <a:spcBef>
                <a:spcPts val="700"/>
              </a:spcBef>
              <a:buChar char="●"/>
              <a:defRPr sz="2800"/>
            </a:pPr>
            <a:r>
              <a:t>Slash</a:t>
            </a:r>
            <a:r>
              <a:rPr sz="3100"/>
              <a:t> </a:t>
            </a:r>
            <a:r>
              <a:rPr b="1" sz="2000">
                <a:solidFill>
                  <a:srgbClr val="FF0000"/>
                </a:solidFill>
              </a:rPr>
              <a:t>Mandatory Card </a:t>
            </a:r>
            <a:endParaRPr sz="3100">
              <a:solidFill>
                <a:srgbClr val="FF0000"/>
              </a:solidFill>
            </a:endParaRPr>
          </a:p>
          <a:p>
            <a:pPr>
              <a:lnSpc>
                <a:spcPct val="80000"/>
              </a:lnSpc>
              <a:buChar char="●"/>
              <a:defRPr sz="2800"/>
            </a:pPr>
            <a:r>
              <a:t>Dangerous Propelling </a:t>
            </a:r>
            <a:r>
              <a:rPr b="1" sz="1800">
                <a:solidFill>
                  <a:srgbClr val="FF0000"/>
                </a:solidFill>
              </a:rPr>
              <a:t>Mandatory Card </a:t>
            </a:r>
            <a:endParaRPr sz="1800">
              <a:solidFill>
                <a:srgbClr val="FF0000"/>
              </a:solidFill>
            </a:endParaRPr>
          </a:p>
          <a:p>
            <a:pPr>
              <a:lnSpc>
                <a:spcPct val="80000"/>
              </a:lnSpc>
              <a:buChar char="●"/>
              <a:defRPr sz="2800"/>
            </a:pPr>
            <a:r>
              <a:t>Dangerous Follow Through </a:t>
            </a:r>
            <a:r>
              <a:rPr b="1" sz="1800">
                <a:solidFill>
                  <a:srgbClr val="FF0000"/>
                </a:solidFill>
              </a:rPr>
              <a:t>Mandatory Card </a:t>
            </a:r>
            <a:endParaRPr b="1" sz="1800">
              <a:solidFill>
                <a:srgbClr val="FF0000"/>
              </a:solidFill>
            </a:endParaRPr>
          </a:p>
          <a:p>
            <a:pPr>
              <a:lnSpc>
                <a:spcPct val="80000"/>
              </a:lnSpc>
              <a:buChar char="●"/>
              <a:defRPr sz="2800"/>
            </a:pPr>
            <a:r>
              <a:t>No Checking  8U – 10U </a:t>
            </a:r>
            <a:r>
              <a:rPr sz="2000"/>
              <a:t>If there is illegal/incidental contact it would be a major foul. Dangerous Contact is </a:t>
            </a:r>
            <a:r>
              <a:rPr b="1" sz="1800">
                <a:solidFill>
                  <a:srgbClr val="FF0000"/>
                </a:solidFill>
              </a:rPr>
              <a:t>Mandatory Card</a:t>
            </a:r>
            <a:endParaRPr b="1" sz="1800">
              <a:solidFill>
                <a:srgbClr val="FF0000"/>
              </a:solidFill>
            </a:endParaRPr>
          </a:p>
          <a:p>
            <a:pPr>
              <a:lnSpc>
                <a:spcPct val="80000"/>
              </a:lnSpc>
              <a:buChar char="●"/>
              <a:defRPr sz="2800"/>
            </a:pPr>
            <a:r>
              <a:t>Unsportsmanlike Conduct </a:t>
            </a:r>
            <a:r>
              <a:rPr b="1" sz="2000"/>
              <a:t>Cardable</a:t>
            </a:r>
            <a:endParaRPr b="1" sz="2000"/>
          </a:p>
          <a:p>
            <a:pPr>
              <a:lnSpc>
                <a:spcPct val="80000"/>
              </a:lnSpc>
              <a:buChar char="●"/>
              <a:defRPr sz="2800"/>
            </a:pPr>
            <a:r>
              <a:t>Rough/Dangerous Check  </a:t>
            </a:r>
            <a:r>
              <a:rPr sz="2000"/>
              <a:t>12U – 14U </a:t>
            </a:r>
            <a:r>
              <a:rPr b="1" sz="2000"/>
              <a:t>Cardable</a:t>
            </a:r>
            <a:endParaRPr b="1" sz="2000"/>
          </a:p>
          <a:p>
            <a:pPr>
              <a:lnSpc>
                <a:spcPct val="80000"/>
              </a:lnSpc>
              <a:buChar char="●"/>
              <a:defRPr sz="2800"/>
            </a:pPr>
            <a:r>
              <a:t>Dangerous Play </a:t>
            </a:r>
            <a:r>
              <a:rPr b="1" sz="2000"/>
              <a:t>Cardable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7" name="image.png"/>
          <p:cNvPicPr>
            <a:picLocks noChangeAspect="1"/>
          </p:cNvPicPr>
          <p:nvPr/>
        </p:nvPicPr>
        <p:blipFill>
          <a:blip r:embed="rId2">
            <a:extLst/>
          </a:blip>
          <a:stretch>
            <a:fillRect/>
          </a:stretch>
        </p:blipFill>
        <p:spPr>
          <a:xfrm>
            <a:off x="990600" y="2058987"/>
            <a:ext cx="7391400" cy="3638551"/>
          </a:xfrm>
          <a:prstGeom prst="rect">
            <a:avLst/>
          </a:prstGeom>
          <a:ln w="12700">
            <a:miter lim="400000"/>
          </a:ln>
        </p:spPr>
      </p:pic>
      <p:sp>
        <p:nvSpPr>
          <p:cNvPr id="218" name="Shape 218"/>
          <p:cNvSpPr/>
          <p:nvPr>
            <p:ph type="title" idx="4294967295"/>
          </p:nvPr>
        </p:nvSpPr>
        <p:spPr>
          <a:xfrm>
            <a:off x="301625" y="228600"/>
            <a:ext cx="8534400" cy="758825"/>
          </a:xfrm>
          <a:prstGeom prst="rect">
            <a:avLst/>
          </a:prstGeom>
        </p:spPr>
        <p:txBody>
          <a:bodyPr/>
          <a:lstStyle>
            <a:lvl1pPr algn="l">
              <a:defRPr b="1"/>
            </a:lvl1pPr>
          </a:lstStyle>
          <a:p>
            <a:pPr/>
            <a:r>
              <a:t>Field 10U</a:t>
            </a:r>
          </a:p>
        </p:txBody>
      </p:sp>
      <p:sp>
        <p:nvSpPr>
          <p:cNvPr id="219" name="Shape 219"/>
          <p:cNvSpPr/>
          <p:nvPr/>
        </p:nvSpPr>
        <p:spPr>
          <a:xfrm>
            <a:off x="2286000" y="274320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220" name="Shape 220"/>
          <p:cNvSpPr/>
          <p:nvPr/>
        </p:nvSpPr>
        <p:spPr>
          <a:xfrm>
            <a:off x="2895600" y="297180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221" name="Shape 221"/>
          <p:cNvSpPr/>
          <p:nvPr/>
        </p:nvSpPr>
        <p:spPr>
          <a:xfrm>
            <a:off x="2995612" y="3819525"/>
            <a:ext cx="533401"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222" name="Shape 222"/>
          <p:cNvSpPr/>
          <p:nvPr/>
        </p:nvSpPr>
        <p:spPr>
          <a:xfrm>
            <a:off x="2286000" y="450215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223" name="Shape 223"/>
          <p:cNvSpPr/>
          <p:nvPr/>
        </p:nvSpPr>
        <p:spPr>
          <a:xfrm>
            <a:off x="1419225" y="3516312"/>
            <a:ext cx="53340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224" name="Shape 224"/>
          <p:cNvSpPr/>
          <p:nvPr/>
        </p:nvSpPr>
        <p:spPr>
          <a:xfrm>
            <a:off x="5260975" y="3298825"/>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225" name="Shape 225"/>
          <p:cNvSpPr/>
          <p:nvPr/>
        </p:nvSpPr>
        <p:spPr>
          <a:xfrm>
            <a:off x="5229225" y="3948112"/>
            <a:ext cx="53340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226" name="Shape 226"/>
          <p:cNvSpPr/>
          <p:nvPr/>
        </p:nvSpPr>
        <p:spPr>
          <a:xfrm flipV="1">
            <a:off x="1638300" y="3360737"/>
            <a:ext cx="244475" cy="1114426"/>
          </a:xfrm>
          <a:prstGeom prst="line">
            <a:avLst/>
          </a:prstGeom>
          <a:ln w="38100">
            <a:solidFill>
              <a:schemeClr val="accent1"/>
            </a:solidFill>
            <a:tailEnd type="triangle"/>
          </a:ln>
        </p:spPr>
        <p:txBody>
          <a:bodyPr lIns="45719" rIns="45719"/>
          <a:lstStyle/>
          <a:p>
            <a:pPr/>
          </a:p>
        </p:txBody>
      </p:sp>
      <p:sp>
        <p:nvSpPr>
          <p:cNvPr id="227" name="Shape 227"/>
          <p:cNvSpPr/>
          <p:nvPr/>
        </p:nvSpPr>
        <p:spPr>
          <a:xfrm flipV="1">
            <a:off x="1066800" y="4114800"/>
            <a:ext cx="815975" cy="1595438"/>
          </a:xfrm>
          <a:prstGeom prst="line">
            <a:avLst/>
          </a:prstGeom>
          <a:ln w="38100">
            <a:solidFill>
              <a:schemeClr val="accent1"/>
            </a:solidFill>
            <a:tailEnd type="triangle"/>
          </a:ln>
        </p:spPr>
        <p:txBody>
          <a:bodyPr lIns="45719" rIns="45719"/>
          <a:lstStyle/>
          <a:p>
            <a:pPr/>
          </a:p>
        </p:txBody>
      </p:sp>
      <p:sp>
        <p:nvSpPr>
          <p:cNvPr id="228" name="Shape 228"/>
          <p:cNvSpPr/>
          <p:nvPr/>
        </p:nvSpPr>
        <p:spPr>
          <a:xfrm>
            <a:off x="896937" y="5710237"/>
            <a:ext cx="7332663" cy="884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2 small circles (dots) 5-6 in. diameter, behind each goal- 5 yds. from the goal line extended and in line with the 8m arch. Painted white or contrasting color may be temporary substance spray paint, chalk…</a:t>
            </a:r>
          </a:p>
        </p:txBody>
      </p:sp>
      <p:sp>
        <p:nvSpPr>
          <p:cNvPr id="229" name="Shape 229"/>
          <p:cNvSpPr/>
          <p:nvPr/>
        </p:nvSpPr>
        <p:spPr>
          <a:xfrm>
            <a:off x="4876800" y="152400"/>
            <a:ext cx="4419600" cy="11507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pPr>
            <a:r>
              <a:t>60-70 yards X 35-45 yards</a:t>
            </a:r>
          </a:p>
          <a:p>
            <a:pPr/>
            <a:r>
              <a:t>1. Goal Circle and Goal Line</a:t>
            </a:r>
          </a:p>
          <a:p>
            <a:pPr/>
            <a:r>
              <a:t>2. 8m</a:t>
            </a:r>
          </a:p>
          <a:p>
            <a:pPr/>
            <a:r>
              <a:t>3. Center Line</a:t>
            </a:r>
          </a:p>
        </p:txBody>
      </p:sp>
      <p:sp>
        <p:nvSpPr>
          <p:cNvPr id="230" name="Shape 230"/>
          <p:cNvSpPr/>
          <p:nvPr/>
        </p:nvSpPr>
        <p:spPr>
          <a:xfrm>
            <a:off x="152400" y="1416050"/>
            <a:ext cx="8839200"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Field Players 7 v7 plus a Goalie</a:t>
            </a:r>
          </a:p>
          <a:p>
            <a:pPr/>
            <a:r>
              <a:t>Off sides is enforced at this level, holding 2 players back at midline is required</a:t>
            </a:r>
          </a:p>
        </p:txBody>
      </p:sp>
      <p:sp>
        <p:nvSpPr>
          <p:cNvPr id="231" name="Shape 231"/>
          <p:cNvSpPr/>
          <p:nvPr/>
        </p:nvSpPr>
        <p:spPr>
          <a:xfrm>
            <a:off x="6851650" y="353695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4" name="Shape 454"/>
          <p:cNvSpPr/>
          <p:nvPr>
            <p:ph type="title" idx="4294967295"/>
          </p:nvPr>
        </p:nvSpPr>
        <p:spPr>
          <a:xfrm>
            <a:off x="301625" y="228600"/>
            <a:ext cx="8534400" cy="758825"/>
          </a:xfrm>
          <a:prstGeom prst="rect">
            <a:avLst/>
          </a:prstGeom>
        </p:spPr>
        <p:txBody>
          <a:bodyPr/>
          <a:lstStyle>
            <a:lvl1pPr>
              <a:defRPr b="1"/>
            </a:lvl1pPr>
          </a:lstStyle>
          <a:p>
            <a:pPr/>
            <a:r>
              <a:t>Major Fouls</a:t>
            </a:r>
          </a:p>
        </p:txBody>
      </p:sp>
      <p:sp>
        <p:nvSpPr>
          <p:cNvPr id="455" name="Shape 455"/>
          <p:cNvSpPr/>
          <p:nvPr>
            <p:ph type="body" idx="4294967295"/>
          </p:nvPr>
        </p:nvSpPr>
        <p:spPr>
          <a:xfrm>
            <a:off x="152400" y="1447800"/>
            <a:ext cx="8839200" cy="4651375"/>
          </a:xfrm>
          <a:prstGeom prst="rect">
            <a:avLst/>
          </a:prstGeom>
        </p:spPr>
        <p:txBody>
          <a:bodyPr/>
          <a:lstStyle/>
          <a:p>
            <a:pPr>
              <a:spcBef>
                <a:spcPts val="400"/>
              </a:spcBef>
              <a:buChar char="●"/>
              <a:defRPr b="1" sz="2000"/>
            </a:pPr>
            <a:r>
              <a:t>Crosse in the Sphere</a:t>
            </a:r>
            <a:r>
              <a:rPr b="0"/>
              <a:t>:</a:t>
            </a:r>
          </a:p>
          <a:p>
            <a:pPr lvl="1" marL="547687" indent="-273050">
              <a:spcBef>
                <a:spcPts val="0"/>
              </a:spcBef>
              <a:buClr>
                <a:schemeClr val="accent2"/>
              </a:buClr>
              <a:buFont typeface="Wingdings"/>
              <a:defRPr sz="2000"/>
            </a:pPr>
            <a:r>
              <a:t>Defense: </a:t>
            </a:r>
          </a:p>
          <a:p>
            <a:pPr lvl="1" marL="547687" indent="-273050">
              <a:spcBef>
                <a:spcPts val="0"/>
              </a:spcBef>
              <a:buClr>
                <a:schemeClr val="accent2"/>
              </a:buClr>
              <a:buFont typeface="Wingdings"/>
              <a:defRPr sz="2000"/>
            </a:pPr>
            <a:r>
              <a:t>Offense:</a:t>
            </a:r>
            <a:endParaRPr>
              <a:solidFill>
                <a:srgbClr val="646B86"/>
              </a:solidFill>
            </a:endParaRPr>
          </a:p>
          <a:p>
            <a:pPr>
              <a:spcBef>
                <a:spcPts val="400"/>
              </a:spcBef>
              <a:buChar char="●"/>
              <a:defRPr b="1" sz="2000"/>
            </a:pPr>
            <a:r>
              <a:t>Illegal Contact</a:t>
            </a:r>
            <a:r>
              <a:rPr b="0"/>
              <a:t>: cross to the body</a:t>
            </a:r>
          </a:p>
          <a:p>
            <a:pPr lvl="1" marL="547687" indent="-273050">
              <a:spcBef>
                <a:spcPts val="0"/>
              </a:spcBef>
              <a:buClr>
                <a:schemeClr val="accent2"/>
              </a:buClr>
              <a:buFont typeface="Wingdings"/>
              <a:defRPr sz="2000"/>
            </a:pPr>
            <a:r>
              <a:t>Stick held in a horizontal position contact with an opponents body</a:t>
            </a:r>
          </a:p>
          <a:p>
            <a:pPr lvl="1" marL="547687" indent="-273050">
              <a:spcBef>
                <a:spcPts val="0"/>
              </a:spcBef>
              <a:buClr>
                <a:schemeClr val="accent2"/>
              </a:buClr>
              <a:buFont typeface="Wingdings"/>
              <a:defRPr sz="2000"/>
            </a:pPr>
            <a:r>
              <a:t> A player pushing into an opponents stick</a:t>
            </a:r>
          </a:p>
          <a:p>
            <a:pPr>
              <a:spcBef>
                <a:spcPts val="400"/>
              </a:spcBef>
              <a:buChar char="●"/>
              <a:defRPr b="1" sz="2000"/>
            </a:pPr>
            <a:r>
              <a:t>Cross Check</a:t>
            </a:r>
          </a:p>
          <a:p>
            <a:pPr>
              <a:spcBef>
                <a:spcPts val="400"/>
              </a:spcBef>
              <a:buChar char="●"/>
              <a:defRPr b="1" sz="2000"/>
            </a:pPr>
            <a:r>
              <a:t>Illegal Use of the Cross</a:t>
            </a:r>
          </a:p>
          <a:p>
            <a:pPr>
              <a:spcBef>
                <a:spcPts val="400"/>
              </a:spcBef>
              <a:buChar char="●"/>
              <a:defRPr b="1" sz="2000"/>
            </a:pPr>
            <a:r>
              <a:t>Three Seconds</a:t>
            </a:r>
            <a:r>
              <a:rPr b="0"/>
              <a:t>: by defense in the 8m arch restart at the spot of the ball, offender goes 4m behind the ball</a:t>
            </a:r>
          </a:p>
          <a:p>
            <a:pPr>
              <a:spcBef>
                <a:spcPts val="400"/>
              </a:spcBef>
              <a:buChar char="●"/>
              <a:defRPr b="1" sz="2000"/>
            </a:pPr>
            <a:r>
              <a:t>Obstruction to Free Space/Shooting Space</a:t>
            </a:r>
            <a:r>
              <a:rPr b="0"/>
              <a:t>: defenders cannot obstruct the free space to goal if not marking an opponent or playing the ball carrier within a stick’s length</a:t>
            </a:r>
          </a:p>
          <a:p>
            <a:pPr>
              <a:spcBef>
                <a:spcPts val="400"/>
              </a:spcBef>
              <a:buChar char="●"/>
              <a:defRPr b="1" sz="2000"/>
            </a:pPr>
            <a:r>
              <a:t>Forcing Through / Charging  </a:t>
            </a:r>
            <a:r>
              <a:rPr b="0"/>
              <a:t>(offensive foul)</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7" name="Shape 457"/>
          <p:cNvSpPr/>
          <p:nvPr>
            <p:ph type="title" idx="4294967295"/>
          </p:nvPr>
        </p:nvSpPr>
        <p:spPr>
          <a:xfrm>
            <a:off x="301625" y="228600"/>
            <a:ext cx="8534400" cy="758825"/>
          </a:xfrm>
          <a:prstGeom prst="rect">
            <a:avLst/>
          </a:prstGeom>
        </p:spPr>
        <p:txBody>
          <a:bodyPr/>
          <a:lstStyle>
            <a:lvl1pPr>
              <a:defRPr b="1"/>
            </a:lvl1pPr>
          </a:lstStyle>
          <a:p>
            <a:pPr/>
            <a:r>
              <a:t>Major Fouls</a:t>
            </a:r>
          </a:p>
        </p:txBody>
      </p:sp>
      <p:sp>
        <p:nvSpPr>
          <p:cNvPr id="458" name="Shape 458"/>
          <p:cNvSpPr/>
          <p:nvPr>
            <p:ph type="body" idx="4294967295"/>
          </p:nvPr>
        </p:nvSpPr>
        <p:spPr>
          <a:xfrm>
            <a:off x="301625" y="1371599"/>
            <a:ext cx="8504238" cy="4953002"/>
          </a:xfrm>
          <a:prstGeom prst="rect">
            <a:avLst/>
          </a:prstGeom>
        </p:spPr>
        <p:txBody>
          <a:bodyPr/>
          <a:lstStyle/>
          <a:p>
            <a:pPr>
              <a:spcBef>
                <a:spcPts val="400"/>
              </a:spcBef>
              <a:buChar char="●"/>
              <a:defRPr b="1" sz="2000"/>
            </a:pPr>
            <a:r>
              <a:t>Pushing</a:t>
            </a:r>
          </a:p>
          <a:p>
            <a:pPr>
              <a:spcBef>
                <a:spcPts val="400"/>
              </a:spcBef>
              <a:buChar char="●"/>
              <a:defRPr b="1" sz="2000"/>
            </a:pPr>
            <a:r>
              <a:t>Reach Across the Body </a:t>
            </a:r>
          </a:p>
          <a:p>
            <a:pPr>
              <a:spcBef>
                <a:spcPts val="400"/>
              </a:spcBef>
              <a:buChar char="●"/>
              <a:defRPr b="1" sz="2000"/>
            </a:pPr>
            <a:r>
              <a:t>Blocking</a:t>
            </a:r>
          </a:p>
          <a:p>
            <a:pPr>
              <a:spcBef>
                <a:spcPts val="400"/>
              </a:spcBef>
              <a:buChar char="●"/>
              <a:defRPr b="1" sz="2000"/>
            </a:pPr>
            <a:r>
              <a:t>Charging</a:t>
            </a:r>
          </a:p>
          <a:p>
            <a:pPr>
              <a:spcBef>
                <a:spcPts val="400"/>
              </a:spcBef>
              <a:buChar char="●"/>
              <a:defRPr b="1" sz="2000"/>
            </a:pPr>
            <a:r>
              <a:t>Illegal Pick</a:t>
            </a:r>
          </a:p>
          <a:p>
            <a:pPr>
              <a:spcBef>
                <a:spcPts val="400"/>
              </a:spcBef>
              <a:buChar char="●"/>
              <a:defRPr b="1" sz="2000"/>
            </a:pPr>
            <a:r>
              <a:t>Hooking </a:t>
            </a:r>
          </a:p>
          <a:p>
            <a:pPr>
              <a:spcBef>
                <a:spcPts val="400"/>
              </a:spcBef>
              <a:buChar char="●"/>
              <a:defRPr b="1" sz="2000"/>
            </a:pPr>
            <a:r>
              <a:t>False Start</a:t>
            </a:r>
          </a:p>
          <a:p>
            <a:pPr>
              <a:spcBef>
                <a:spcPts val="400"/>
              </a:spcBef>
              <a:buChar char="●"/>
              <a:defRPr b="1" sz="2000"/>
            </a:pPr>
            <a:r>
              <a:t>Tripping</a:t>
            </a:r>
          </a:p>
          <a:p>
            <a:pPr>
              <a:spcBef>
                <a:spcPts val="400"/>
              </a:spcBef>
              <a:buChar char="●"/>
              <a:defRPr b="1" sz="2000"/>
            </a:pPr>
            <a:r>
              <a:t>Holding</a:t>
            </a:r>
          </a:p>
          <a:p>
            <a:pPr>
              <a:spcBef>
                <a:spcPts val="400"/>
              </a:spcBef>
              <a:buChar char="●"/>
              <a:defRPr b="1" sz="2000"/>
            </a:pPr>
            <a:r>
              <a:t>Play the Ball Off of an Opponent</a:t>
            </a:r>
          </a:p>
          <a:p>
            <a:pPr>
              <a:spcBef>
                <a:spcPts val="400"/>
              </a:spcBef>
              <a:buChar char="●"/>
              <a:defRPr b="1" sz="2000"/>
            </a:pPr>
            <a:r>
              <a:t>Illegal Shot</a:t>
            </a:r>
          </a:p>
          <a:p>
            <a:pPr>
              <a:spcBef>
                <a:spcPts val="400"/>
              </a:spcBef>
              <a:buChar char="●"/>
              <a:defRPr b="1" sz="2000"/>
            </a:pPr>
            <a:r>
              <a:t>Illegal Deputy</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0" name="Shape 460"/>
          <p:cNvSpPr/>
          <p:nvPr>
            <p:ph type="title" idx="4294967295"/>
          </p:nvPr>
        </p:nvSpPr>
        <p:spPr>
          <a:xfrm>
            <a:off x="301625" y="228600"/>
            <a:ext cx="8534400" cy="758825"/>
          </a:xfrm>
          <a:prstGeom prst="rect">
            <a:avLst/>
          </a:prstGeom>
        </p:spPr>
        <p:txBody>
          <a:bodyPr/>
          <a:lstStyle>
            <a:lvl1pPr>
              <a:defRPr b="1"/>
            </a:lvl1pPr>
          </a:lstStyle>
          <a:p>
            <a:pPr/>
            <a:r>
              <a:t>Major Fouls</a:t>
            </a:r>
          </a:p>
        </p:txBody>
      </p:sp>
      <p:sp>
        <p:nvSpPr>
          <p:cNvPr id="461" name="Shape 461"/>
          <p:cNvSpPr/>
          <p:nvPr>
            <p:ph type="body" idx="4294967295"/>
          </p:nvPr>
        </p:nvSpPr>
        <p:spPr>
          <a:xfrm>
            <a:off x="301625" y="1371599"/>
            <a:ext cx="8504238" cy="4953002"/>
          </a:xfrm>
          <a:prstGeom prst="rect">
            <a:avLst/>
          </a:prstGeom>
        </p:spPr>
        <p:txBody>
          <a:bodyPr/>
          <a:lstStyle/>
          <a:p>
            <a:pPr>
              <a:spcBef>
                <a:spcPts val="400"/>
              </a:spcBef>
              <a:buChar char="●"/>
              <a:defRPr b="1" sz="2000"/>
            </a:pPr>
            <a:r>
              <a:t>Goalkeeper Foul</a:t>
            </a:r>
            <a:r>
              <a:rPr b="0"/>
              <a:t>: may not line up between the restraining line during the draw, take the draw, shoot and/or score for her team</a:t>
            </a:r>
          </a:p>
          <a:p>
            <a:pPr>
              <a:spcBef>
                <a:spcPts val="400"/>
              </a:spcBef>
              <a:buChar char="●"/>
              <a:defRPr sz="2000"/>
            </a:pPr>
            <a:r>
              <a:t>Dangerous Play</a:t>
            </a:r>
          </a:p>
          <a:p>
            <a:pPr>
              <a:spcBef>
                <a:spcPts val="400"/>
              </a:spcBef>
              <a:buChar char="●"/>
              <a:defRPr b="1" sz="2000"/>
            </a:pPr>
            <a:r>
              <a:t>Modified Checking </a:t>
            </a:r>
            <a:r>
              <a:rPr b="0"/>
              <a:t>12U – 14U- AB/B </a:t>
            </a:r>
          </a:p>
          <a:p>
            <a:pPr lvl="1" marL="547687" indent="-273050">
              <a:spcBef>
                <a:spcPts val="0"/>
              </a:spcBef>
              <a:buClr>
                <a:schemeClr val="accent2"/>
              </a:buClr>
              <a:buFont typeface="Wingdings"/>
              <a:defRPr sz="2000"/>
            </a:pPr>
            <a:r>
              <a:t>The offense player’s entire stick with ball must be below the shoulder</a:t>
            </a:r>
          </a:p>
          <a:p>
            <a:pPr lvl="1" marL="547687" indent="-273050">
              <a:spcBef>
                <a:spcPts val="0"/>
              </a:spcBef>
              <a:buClr>
                <a:schemeClr val="accent2"/>
              </a:buClr>
              <a:buFont typeface="Wingdings"/>
              <a:defRPr sz="2000"/>
            </a:pPr>
            <a:r>
              <a:t>The check must be down and away</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63" name="image.png"/>
          <p:cNvPicPr>
            <a:picLocks noChangeAspect="1"/>
          </p:cNvPicPr>
          <p:nvPr/>
        </p:nvPicPr>
        <p:blipFill>
          <a:blip r:embed="rId2">
            <a:extLst/>
          </a:blip>
          <a:stretch>
            <a:fillRect/>
          </a:stretch>
        </p:blipFill>
        <p:spPr>
          <a:xfrm>
            <a:off x="1298575" y="2528887"/>
            <a:ext cx="5141913" cy="2597151"/>
          </a:xfrm>
          <a:prstGeom prst="rect">
            <a:avLst/>
          </a:prstGeom>
          <a:ln w="12700">
            <a:miter lim="400000"/>
          </a:ln>
        </p:spPr>
      </p:pic>
      <p:sp>
        <p:nvSpPr>
          <p:cNvPr id="464" name="Shape 464"/>
          <p:cNvSpPr/>
          <p:nvPr>
            <p:ph type="title" idx="4294967295"/>
          </p:nvPr>
        </p:nvSpPr>
        <p:spPr>
          <a:xfrm>
            <a:off x="301625" y="228600"/>
            <a:ext cx="8534400" cy="758825"/>
          </a:xfrm>
          <a:prstGeom prst="rect">
            <a:avLst/>
          </a:prstGeom>
        </p:spPr>
        <p:txBody>
          <a:bodyPr/>
          <a:lstStyle>
            <a:lvl1pPr>
              <a:defRPr b="1"/>
            </a:lvl1pPr>
          </a:lstStyle>
          <a:p>
            <a:pPr/>
            <a:r>
              <a:t>Restraining Line/Offside  8U - 10U</a:t>
            </a:r>
          </a:p>
        </p:txBody>
      </p:sp>
      <p:sp>
        <p:nvSpPr>
          <p:cNvPr id="465" name="Shape 465"/>
          <p:cNvSpPr/>
          <p:nvPr/>
        </p:nvSpPr>
        <p:spPr>
          <a:xfrm>
            <a:off x="3595687" y="2395537"/>
            <a:ext cx="307976" cy="755651"/>
          </a:xfrm>
          <a:prstGeom prst="line">
            <a:avLst/>
          </a:prstGeom>
          <a:ln w="38100">
            <a:solidFill>
              <a:schemeClr val="accent1"/>
            </a:solidFill>
            <a:tailEnd type="triangle"/>
          </a:ln>
        </p:spPr>
        <p:txBody>
          <a:bodyPr lIns="45719" rIns="45719"/>
          <a:lstStyle/>
          <a:p>
            <a:pPr/>
          </a:p>
        </p:txBody>
      </p:sp>
      <p:sp>
        <p:nvSpPr>
          <p:cNvPr id="466" name="Shape 466"/>
          <p:cNvSpPr/>
          <p:nvPr/>
        </p:nvSpPr>
        <p:spPr>
          <a:xfrm>
            <a:off x="2828925" y="2078037"/>
            <a:ext cx="3267075"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Center line  - Restraining line</a:t>
            </a:r>
          </a:p>
        </p:txBody>
      </p:sp>
      <p:sp>
        <p:nvSpPr>
          <p:cNvPr id="467" name="Shape 467"/>
          <p:cNvSpPr/>
          <p:nvPr/>
        </p:nvSpPr>
        <p:spPr>
          <a:xfrm>
            <a:off x="6672262" y="1736724"/>
            <a:ext cx="1905001" cy="222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i="1">
                <a:solidFill>
                  <a:srgbClr val="FF0000"/>
                </a:solidFill>
                <a:latin typeface="Georgia"/>
                <a:ea typeface="Georgia"/>
                <a:cs typeface="Georgia"/>
                <a:sym typeface="Georgia"/>
              </a:defRPr>
            </a:pPr>
            <a:r>
              <a:t>Not counting the goalies </a:t>
            </a:r>
          </a:p>
          <a:p>
            <a:pPr>
              <a:defRPr b="1">
                <a:solidFill>
                  <a:srgbClr val="FF0000"/>
                </a:solidFill>
                <a:latin typeface="Georgia"/>
                <a:ea typeface="Georgia"/>
                <a:cs typeface="Georgia"/>
                <a:sym typeface="Georgia"/>
              </a:defRPr>
            </a:pPr>
            <a:r>
              <a:t>only 5 players are permitted </a:t>
            </a:r>
          </a:p>
          <a:p>
            <a:pPr>
              <a:defRPr b="1">
                <a:solidFill>
                  <a:srgbClr val="FF0000"/>
                </a:solidFill>
                <a:latin typeface="Georgia"/>
                <a:ea typeface="Georgia"/>
                <a:cs typeface="Georgia"/>
                <a:sym typeface="Georgia"/>
              </a:defRPr>
            </a:pPr>
            <a:r>
              <a:t>over the restraining line, 2 players stay back</a:t>
            </a:r>
          </a:p>
        </p:txBody>
      </p:sp>
      <p:sp>
        <p:nvSpPr>
          <p:cNvPr id="468" name="Shape 468"/>
          <p:cNvSpPr/>
          <p:nvPr/>
        </p:nvSpPr>
        <p:spPr>
          <a:xfrm>
            <a:off x="2432050" y="279400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469" name="Shape 469"/>
          <p:cNvSpPr/>
          <p:nvPr/>
        </p:nvSpPr>
        <p:spPr>
          <a:xfrm>
            <a:off x="1943100" y="2659062"/>
            <a:ext cx="53340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470" name="Shape 470"/>
          <p:cNvSpPr/>
          <p:nvPr/>
        </p:nvSpPr>
        <p:spPr>
          <a:xfrm>
            <a:off x="1898650" y="440055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471" name="Shape 471"/>
          <p:cNvSpPr/>
          <p:nvPr/>
        </p:nvSpPr>
        <p:spPr>
          <a:xfrm>
            <a:off x="2417762" y="3852862"/>
            <a:ext cx="533401"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Georgia"/>
                <a:ea typeface="Georgia"/>
                <a:cs typeface="Georgia"/>
                <a:sym typeface="Georgia"/>
              </a:defRPr>
            </a:lvl1pPr>
          </a:lstStyle>
          <a:p>
            <a:pPr/>
            <a:r>
              <a:t>X</a:t>
            </a:r>
          </a:p>
        </p:txBody>
      </p:sp>
      <p:sp>
        <p:nvSpPr>
          <p:cNvPr id="472" name="Shape 472"/>
          <p:cNvSpPr/>
          <p:nvPr/>
        </p:nvSpPr>
        <p:spPr>
          <a:xfrm>
            <a:off x="4175125" y="3344862"/>
            <a:ext cx="53340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Georgia"/>
                <a:ea typeface="Georgia"/>
                <a:cs typeface="Georgia"/>
                <a:sym typeface="Georgia"/>
              </a:defRPr>
            </a:lvl1pPr>
          </a:lstStyle>
          <a:p>
            <a:pPr/>
            <a:r>
              <a:t>X</a:t>
            </a:r>
          </a:p>
        </p:txBody>
      </p:sp>
      <p:sp>
        <p:nvSpPr>
          <p:cNvPr id="473" name="Shape 473"/>
          <p:cNvSpPr/>
          <p:nvPr/>
        </p:nvSpPr>
        <p:spPr>
          <a:xfrm>
            <a:off x="4137025" y="395605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Georgia"/>
                <a:ea typeface="Georgia"/>
                <a:cs typeface="Georgia"/>
                <a:sym typeface="Georgia"/>
              </a:defRPr>
            </a:lvl1pPr>
          </a:lstStyle>
          <a:p>
            <a:pPr/>
            <a:r>
              <a:t>X</a:t>
            </a:r>
          </a:p>
        </p:txBody>
      </p:sp>
      <p:sp>
        <p:nvSpPr>
          <p:cNvPr id="474" name="Shape 474"/>
          <p:cNvSpPr/>
          <p:nvPr/>
        </p:nvSpPr>
        <p:spPr>
          <a:xfrm>
            <a:off x="2576512" y="3387725"/>
            <a:ext cx="533401"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Georgia"/>
                <a:ea typeface="Georgia"/>
                <a:cs typeface="Georgia"/>
                <a:sym typeface="Georgia"/>
              </a:defRPr>
            </a:lvl1pPr>
          </a:lstStyle>
          <a:p>
            <a:pPr/>
            <a:r>
              <a:t>X</a:t>
            </a:r>
          </a:p>
        </p:txBody>
      </p:sp>
      <p:sp>
        <p:nvSpPr>
          <p:cNvPr id="475" name="Shape 475"/>
          <p:cNvSpPr/>
          <p:nvPr/>
        </p:nvSpPr>
        <p:spPr>
          <a:xfrm>
            <a:off x="461962" y="4868862"/>
            <a:ext cx="8001001" cy="169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a:latin typeface="Georgia"/>
                <a:ea typeface="Georgia"/>
                <a:cs typeface="Georgia"/>
                <a:sym typeface="Georgia"/>
              </a:defRPr>
            </a:pPr>
          </a:p>
          <a:p>
            <a:pPr algn="ctr">
              <a:defRPr b="1">
                <a:latin typeface="Georgia"/>
                <a:ea typeface="Georgia"/>
                <a:cs typeface="Georgia"/>
                <a:sym typeface="Georgia"/>
              </a:defRPr>
            </a:pPr>
            <a:r>
              <a:t>8U/10U  Center Line </a:t>
            </a:r>
            <a:r>
              <a:rPr b="0"/>
              <a:t>is the RESTRAINING LINE</a:t>
            </a:r>
          </a:p>
          <a:p>
            <a:pPr>
              <a:defRPr>
                <a:latin typeface="Georgia"/>
                <a:ea typeface="Georgia"/>
                <a:cs typeface="Georgia"/>
                <a:sym typeface="Georgia"/>
              </a:defRPr>
            </a:pPr>
            <a:r>
              <a:t>Off sides : </a:t>
            </a:r>
          </a:p>
          <a:p>
            <a:pPr>
              <a:defRPr>
                <a:latin typeface="Georgia"/>
                <a:ea typeface="Georgia"/>
                <a:cs typeface="Georgia"/>
                <a:sym typeface="Georgia"/>
              </a:defRPr>
            </a:pPr>
            <a:r>
              <a:t>1- Correct it: put the closest player back on sides</a:t>
            </a:r>
          </a:p>
          <a:p>
            <a:pPr>
              <a:defRPr>
                <a:latin typeface="Georgia"/>
                <a:ea typeface="Georgia"/>
                <a:cs typeface="Georgia"/>
                <a:sym typeface="Georgia"/>
              </a:defRPr>
            </a:pPr>
            <a:r>
              <a:t>2- Ball goes to the player from the non-offending team closest to the ball and the opponent moves 4m behind </a:t>
            </a:r>
            <a:r>
              <a:rPr i="1"/>
              <a:t>(major)</a:t>
            </a:r>
          </a:p>
        </p:txBody>
      </p:sp>
      <p:sp>
        <p:nvSpPr>
          <p:cNvPr id="476" name="Shape 476"/>
          <p:cNvSpPr/>
          <p:nvPr/>
        </p:nvSpPr>
        <p:spPr>
          <a:xfrm>
            <a:off x="533399" y="2552700"/>
            <a:ext cx="1249364" cy="841375"/>
          </a:xfrm>
          <a:prstGeom prst="line">
            <a:avLst/>
          </a:prstGeom>
          <a:ln w="38100">
            <a:solidFill>
              <a:schemeClr val="accent1"/>
            </a:solidFill>
            <a:tailEnd type="triangle"/>
          </a:ln>
        </p:spPr>
        <p:txBody>
          <a:bodyPr lIns="45719" rIns="45719"/>
          <a:lstStyle/>
          <a:p>
            <a:pPr/>
          </a:p>
        </p:txBody>
      </p:sp>
      <p:sp>
        <p:nvSpPr>
          <p:cNvPr id="477" name="Shape 477"/>
          <p:cNvSpPr/>
          <p:nvPr/>
        </p:nvSpPr>
        <p:spPr>
          <a:xfrm>
            <a:off x="533399" y="2552699"/>
            <a:ext cx="1249364" cy="1485901"/>
          </a:xfrm>
          <a:prstGeom prst="line">
            <a:avLst/>
          </a:prstGeom>
          <a:ln w="38100">
            <a:solidFill>
              <a:schemeClr val="accent1"/>
            </a:solidFill>
            <a:tailEnd type="triangle"/>
          </a:ln>
        </p:spPr>
        <p:txBody>
          <a:bodyPr lIns="45719" rIns="45719"/>
          <a:lstStyle/>
          <a:p>
            <a:pPr/>
          </a:p>
        </p:txBody>
      </p:sp>
      <p:sp>
        <p:nvSpPr>
          <p:cNvPr id="478" name="Shape 478"/>
          <p:cNvSpPr/>
          <p:nvPr/>
        </p:nvSpPr>
        <p:spPr>
          <a:xfrm>
            <a:off x="38100" y="2027237"/>
            <a:ext cx="1905000"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2 SMALL CIRCLES </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80" name="image.png"/>
          <p:cNvPicPr>
            <a:picLocks noChangeAspect="1"/>
          </p:cNvPicPr>
          <p:nvPr/>
        </p:nvPicPr>
        <p:blipFill>
          <a:blip r:embed="rId2">
            <a:extLst/>
          </a:blip>
          <a:stretch>
            <a:fillRect/>
          </a:stretch>
        </p:blipFill>
        <p:spPr>
          <a:xfrm>
            <a:off x="962025" y="1371600"/>
            <a:ext cx="7267575" cy="4419600"/>
          </a:xfrm>
          <a:prstGeom prst="rect">
            <a:avLst/>
          </a:prstGeom>
          <a:ln w="12700">
            <a:miter lim="400000"/>
          </a:ln>
        </p:spPr>
      </p:pic>
      <p:sp>
        <p:nvSpPr>
          <p:cNvPr id="481" name="Shape 481"/>
          <p:cNvSpPr/>
          <p:nvPr>
            <p:ph type="title" idx="4294967295"/>
          </p:nvPr>
        </p:nvSpPr>
        <p:spPr>
          <a:xfrm>
            <a:off x="301625" y="228600"/>
            <a:ext cx="8534400" cy="758825"/>
          </a:xfrm>
          <a:prstGeom prst="rect">
            <a:avLst/>
          </a:prstGeom>
        </p:spPr>
        <p:txBody>
          <a:bodyPr/>
          <a:lstStyle>
            <a:lvl1pPr>
              <a:defRPr b="1"/>
            </a:lvl1pPr>
          </a:lstStyle>
          <a:p>
            <a:pPr/>
            <a:r>
              <a:t>Restraining Line/Offside  12U - 14U</a:t>
            </a:r>
          </a:p>
        </p:txBody>
      </p:sp>
      <p:sp>
        <p:nvSpPr>
          <p:cNvPr id="482" name="Shape 482"/>
          <p:cNvSpPr/>
          <p:nvPr/>
        </p:nvSpPr>
        <p:spPr>
          <a:xfrm>
            <a:off x="2895600" y="2362200"/>
            <a:ext cx="457201" cy="381001"/>
          </a:xfrm>
          <a:prstGeom prst="line">
            <a:avLst/>
          </a:prstGeom>
          <a:ln w="38100">
            <a:solidFill>
              <a:schemeClr val="accent1"/>
            </a:solidFill>
            <a:tailEnd type="triangle"/>
          </a:ln>
        </p:spPr>
        <p:txBody>
          <a:bodyPr lIns="45719" rIns="45719"/>
          <a:lstStyle/>
          <a:p>
            <a:pPr/>
          </a:p>
        </p:txBody>
      </p:sp>
      <p:sp>
        <p:nvSpPr>
          <p:cNvPr id="483" name="Shape 483"/>
          <p:cNvSpPr/>
          <p:nvPr/>
        </p:nvSpPr>
        <p:spPr>
          <a:xfrm>
            <a:off x="1066800" y="2057400"/>
            <a:ext cx="22098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Restraining line</a:t>
            </a:r>
          </a:p>
        </p:txBody>
      </p:sp>
      <p:sp>
        <p:nvSpPr>
          <p:cNvPr id="484" name="Shape 484"/>
          <p:cNvSpPr/>
          <p:nvPr/>
        </p:nvSpPr>
        <p:spPr>
          <a:xfrm flipH="1">
            <a:off x="5867399" y="2285999"/>
            <a:ext cx="533401" cy="457202"/>
          </a:xfrm>
          <a:prstGeom prst="line">
            <a:avLst/>
          </a:prstGeom>
          <a:ln w="38100">
            <a:solidFill>
              <a:schemeClr val="accent1"/>
            </a:solidFill>
            <a:tailEnd type="triangle"/>
          </a:ln>
        </p:spPr>
        <p:txBody>
          <a:bodyPr lIns="45719" rIns="45719"/>
          <a:lstStyle/>
          <a:p>
            <a:pPr/>
          </a:p>
        </p:txBody>
      </p:sp>
      <p:sp>
        <p:nvSpPr>
          <p:cNvPr id="485" name="Shape 485"/>
          <p:cNvSpPr/>
          <p:nvPr/>
        </p:nvSpPr>
        <p:spPr>
          <a:xfrm>
            <a:off x="5715000" y="1981200"/>
            <a:ext cx="22098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Restraining line</a:t>
            </a:r>
          </a:p>
        </p:txBody>
      </p:sp>
      <p:sp>
        <p:nvSpPr>
          <p:cNvPr id="486" name="Shape 486"/>
          <p:cNvSpPr/>
          <p:nvPr/>
        </p:nvSpPr>
        <p:spPr>
          <a:xfrm>
            <a:off x="3886200" y="2514600"/>
            <a:ext cx="1905000" cy="2491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solidFill>
                  <a:srgbClr val="FF0000"/>
                </a:solidFill>
                <a:latin typeface="Georgia"/>
                <a:ea typeface="Georgia"/>
                <a:cs typeface="Georgia"/>
                <a:sym typeface="Georgia"/>
              </a:defRPr>
            </a:pPr>
            <a:r>
              <a:t>Not counting the goalies only 7 players are permitted </a:t>
            </a:r>
          </a:p>
          <a:p>
            <a:pPr>
              <a:defRPr b="1">
                <a:solidFill>
                  <a:srgbClr val="FF0000"/>
                </a:solidFill>
                <a:latin typeface="Georgia"/>
                <a:ea typeface="Georgia"/>
                <a:cs typeface="Georgia"/>
                <a:sym typeface="Georgia"/>
              </a:defRPr>
            </a:pPr>
          </a:p>
          <a:p>
            <a:pPr>
              <a:defRPr b="1">
                <a:solidFill>
                  <a:srgbClr val="FF0000"/>
                </a:solidFill>
                <a:latin typeface="Georgia"/>
                <a:ea typeface="Georgia"/>
                <a:cs typeface="Georgia"/>
                <a:sym typeface="Georgia"/>
              </a:defRPr>
            </a:pPr>
            <a:r>
              <a:t>over the restraining line, 4 players stay back</a:t>
            </a:r>
          </a:p>
        </p:txBody>
      </p:sp>
      <p:sp>
        <p:nvSpPr>
          <p:cNvPr id="487" name="Shape 487"/>
          <p:cNvSpPr/>
          <p:nvPr/>
        </p:nvSpPr>
        <p:spPr>
          <a:xfrm>
            <a:off x="2286000" y="274320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488" name="Shape 488"/>
          <p:cNvSpPr/>
          <p:nvPr/>
        </p:nvSpPr>
        <p:spPr>
          <a:xfrm>
            <a:off x="2895600" y="297180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489" name="Shape 489"/>
          <p:cNvSpPr/>
          <p:nvPr/>
        </p:nvSpPr>
        <p:spPr>
          <a:xfrm>
            <a:off x="1371600" y="2928937"/>
            <a:ext cx="53340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490" name="Shape 490"/>
          <p:cNvSpPr/>
          <p:nvPr/>
        </p:nvSpPr>
        <p:spPr>
          <a:xfrm>
            <a:off x="2971800" y="449580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491" name="Shape 491"/>
          <p:cNvSpPr/>
          <p:nvPr/>
        </p:nvSpPr>
        <p:spPr>
          <a:xfrm>
            <a:off x="2209800" y="495300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492" name="Shape 492"/>
          <p:cNvSpPr/>
          <p:nvPr/>
        </p:nvSpPr>
        <p:spPr>
          <a:xfrm>
            <a:off x="1249362" y="4859337"/>
            <a:ext cx="533401"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493" name="Shape 493"/>
          <p:cNvSpPr/>
          <p:nvPr/>
        </p:nvSpPr>
        <p:spPr>
          <a:xfrm>
            <a:off x="2971800" y="373380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X</a:t>
            </a:r>
          </a:p>
        </p:txBody>
      </p:sp>
      <p:sp>
        <p:nvSpPr>
          <p:cNvPr id="494" name="Shape 494"/>
          <p:cNvSpPr/>
          <p:nvPr/>
        </p:nvSpPr>
        <p:spPr>
          <a:xfrm>
            <a:off x="3505200" y="304800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Georgia"/>
                <a:ea typeface="Georgia"/>
                <a:cs typeface="Georgia"/>
                <a:sym typeface="Georgia"/>
              </a:defRPr>
            </a:lvl1pPr>
          </a:lstStyle>
          <a:p>
            <a:pPr/>
            <a:r>
              <a:t>X</a:t>
            </a:r>
          </a:p>
        </p:txBody>
      </p:sp>
      <p:sp>
        <p:nvSpPr>
          <p:cNvPr id="495" name="Shape 495"/>
          <p:cNvSpPr/>
          <p:nvPr/>
        </p:nvSpPr>
        <p:spPr>
          <a:xfrm>
            <a:off x="5359400" y="2874962"/>
            <a:ext cx="53340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Georgia"/>
                <a:ea typeface="Georgia"/>
                <a:cs typeface="Georgia"/>
                <a:sym typeface="Georgia"/>
              </a:defRPr>
            </a:lvl1pPr>
          </a:lstStyle>
          <a:p>
            <a:pPr/>
            <a:r>
              <a:t>X</a:t>
            </a:r>
          </a:p>
        </p:txBody>
      </p:sp>
      <p:sp>
        <p:nvSpPr>
          <p:cNvPr id="496" name="Shape 496"/>
          <p:cNvSpPr/>
          <p:nvPr/>
        </p:nvSpPr>
        <p:spPr>
          <a:xfrm>
            <a:off x="5380037" y="4325937"/>
            <a:ext cx="533401"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Georgia"/>
                <a:ea typeface="Georgia"/>
                <a:cs typeface="Georgia"/>
                <a:sym typeface="Georgia"/>
              </a:defRPr>
            </a:lvl1pPr>
          </a:lstStyle>
          <a:p>
            <a:pPr/>
            <a:r>
              <a:t>X</a:t>
            </a:r>
          </a:p>
        </p:txBody>
      </p:sp>
      <p:sp>
        <p:nvSpPr>
          <p:cNvPr id="497" name="Shape 497"/>
          <p:cNvSpPr/>
          <p:nvPr/>
        </p:nvSpPr>
        <p:spPr>
          <a:xfrm>
            <a:off x="3505200" y="411480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Georgia"/>
                <a:ea typeface="Georgia"/>
                <a:cs typeface="Georgia"/>
                <a:sym typeface="Georgia"/>
              </a:defRPr>
            </a:lvl1pPr>
          </a:lstStyle>
          <a:p>
            <a:pPr/>
            <a:r>
              <a:t>X</a:t>
            </a:r>
          </a:p>
        </p:txBody>
      </p:sp>
      <p:sp>
        <p:nvSpPr>
          <p:cNvPr id="498" name="Shape 498"/>
          <p:cNvSpPr/>
          <p:nvPr/>
        </p:nvSpPr>
        <p:spPr>
          <a:xfrm>
            <a:off x="990600" y="5487987"/>
            <a:ext cx="8001000" cy="1158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a:latin typeface="Georgia"/>
                <a:ea typeface="Georgia"/>
                <a:cs typeface="Georgia"/>
                <a:sym typeface="Georgia"/>
              </a:defRPr>
            </a:pPr>
            <a:r>
              <a:t>12U/14U  </a:t>
            </a:r>
            <a:r>
              <a:rPr b="0"/>
              <a:t>Off sides : Correct it: put the closest player back on sides</a:t>
            </a:r>
          </a:p>
          <a:p>
            <a:pPr algn="ctr">
              <a:defRPr b="1">
                <a:latin typeface="Georgia"/>
                <a:ea typeface="Georgia"/>
                <a:cs typeface="Georgia"/>
                <a:sym typeface="Georgia"/>
              </a:defRPr>
            </a:pPr>
            <a:r>
              <a:t>In CSA player goes on center 12M clear the lane above goal line</a:t>
            </a:r>
          </a:p>
          <a:p>
            <a:pPr algn="ctr">
              <a:defRPr>
                <a:latin typeface="Georgia"/>
                <a:ea typeface="Georgia"/>
                <a:cs typeface="Georgia"/>
                <a:sym typeface="Georgia"/>
              </a:defRPr>
            </a:pPr>
          </a:p>
        </p:txBody>
      </p:sp>
      <p:sp>
        <p:nvSpPr>
          <p:cNvPr id="499" name="Shape 499"/>
          <p:cNvSpPr/>
          <p:nvPr/>
        </p:nvSpPr>
        <p:spPr>
          <a:xfrm>
            <a:off x="533399" y="2552700"/>
            <a:ext cx="1249364" cy="841375"/>
          </a:xfrm>
          <a:prstGeom prst="line">
            <a:avLst/>
          </a:prstGeom>
          <a:ln w="38100">
            <a:solidFill>
              <a:schemeClr val="accent1"/>
            </a:solidFill>
            <a:tailEnd type="triangle"/>
          </a:ln>
        </p:spPr>
        <p:txBody>
          <a:bodyPr lIns="45719" rIns="45719"/>
          <a:lstStyle/>
          <a:p>
            <a:pPr/>
          </a:p>
        </p:txBody>
      </p:sp>
      <p:sp>
        <p:nvSpPr>
          <p:cNvPr id="500" name="Shape 500"/>
          <p:cNvSpPr/>
          <p:nvPr/>
        </p:nvSpPr>
        <p:spPr>
          <a:xfrm>
            <a:off x="533399" y="2552699"/>
            <a:ext cx="1249364" cy="1485901"/>
          </a:xfrm>
          <a:prstGeom prst="line">
            <a:avLst/>
          </a:prstGeom>
          <a:ln w="38100">
            <a:solidFill>
              <a:schemeClr val="accent1"/>
            </a:solidFill>
            <a:tailEnd type="triangle"/>
          </a:ln>
        </p:spPr>
        <p:txBody>
          <a:bodyPr lIns="45719" rIns="45719"/>
          <a:lstStyle/>
          <a:p>
            <a:pPr/>
          </a:p>
        </p:txBody>
      </p:sp>
      <p:sp>
        <p:nvSpPr>
          <p:cNvPr id="501" name="Shape 501"/>
          <p:cNvSpPr/>
          <p:nvPr/>
        </p:nvSpPr>
        <p:spPr>
          <a:xfrm>
            <a:off x="38100" y="2027237"/>
            <a:ext cx="1905000"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2 SMALL CIRCLES </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3" name="Shape 503"/>
          <p:cNvSpPr/>
          <p:nvPr>
            <p:ph type="title" idx="4294967295"/>
          </p:nvPr>
        </p:nvSpPr>
        <p:spPr>
          <a:xfrm>
            <a:off x="301625" y="228600"/>
            <a:ext cx="8534400" cy="758825"/>
          </a:xfrm>
          <a:prstGeom prst="rect">
            <a:avLst/>
          </a:prstGeom>
        </p:spPr>
        <p:txBody>
          <a:bodyPr/>
          <a:lstStyle>
            <a:lvl1pPr>
              <a:defRPr b="1"/>
            </a:lvl1pPr>
          </a:lstStyle>
          <a:p>
            <a:pPr/>
            <a:r>
              <a:t>MISCONDUCT</a:t>
            </a:r>
          </a:p>
        </p:txBody>
      </p:sp>
      <p:sp>
        <p:nvSpPr>
          <p:cNvPr id="504" name="Shape 504"/>
          <p:cNvSpPr/>
          <p:nvPr>
            <p:ph type="body" idx="4294967295"/>
          </p:nvPr>
        </p:nvSpPr>
        <p:spPr>
          <a:xfrm>
            <a:off x="301625" y="1527174"/>
            <a:ext cx="8504238" cy="4572002"/>
          </a:xfrm>
          <a:prstGeom prst="rect">
            <a:avLst/>
          </a:prstGeom>
        </p:spPr>
        <p:txBody>
          <a:bodyPr/>
          <a:lstStyle/>
          <a:p>
            <a:pPr>
              <a:buChar char="●"/>
            </a:pPr>
            <a:r>
              <a:t>The following are misconduct and must be carded:</a:t>
            </a:r>
          </a:p>
          <a:p>
            <a:pPr>
              <a:spcBef>
                <a:spcPts val="400"/>
              </a:spcBef>
              <a:buChar char="●"/>
              <a:defRPr sz="2000"/>
            </a:pPr>
            <a:r>
              <a:t>Excessively rough, dangerous, or unsportsmanlike play</a:t>
            </a:r>
          </a:p>
          <a:p>
            <a:pPr>
              <a:spcBef>
                <a:spcPts val="400"/>
              </a:spcBef>
              <a:buChar char="●"/>
              <a:defRPr sz="2000"/>
            </a:pPr>
            <a:r>
              <a:t>Persistent or flagrant violation of the rules</a:t>
            </a:r>
          </a:p>
          <a:p>
            <a:pPr>
              <a:spcBef>
                <a:spcPts val="400"/>
              </a:spcBef>
              <a:buChar char="●"/>
              <a:defRPr sz="2000"/>
            </a:pPr>
            <a:r>
              <a:t>Deliberately endangering the safety of an opposing player</a:t>
            </a:r>
          </a:p>
          <a:p>
            <a:pPr>
              <a:spcBef>
                <a:spcPts val="400"/>
              </a:spcBef>
              <a:buChar char="●"/>
              <a:defRPr sz="2000"/>
            </a:pPr>
            <a:r>
              <a:t>Baiting or taunting which is intended or designed to embarrass, ridicule, or demean others</a:t>
            </a:r>
          </a:p>
          <a:p>
            <a:pPr>
              <a:spcBef>
                <a:spcPts val="400"/>
              </a:spcBef>
              <a:buChar char="●"/>
              <a:defRPr sz="2000"/>
            </a:pPr>
            <a:r>
              <a:t>Excessive dissent or abusive language</a:t>
            </a:r>
          </a:p>
          <a:p>
            <a:pPr>
              <a:spcBef>
                <a:spcPts val="400"/>
              </a:spcBef>
              <a:buChar char="●"/>
              <a:defRPr sz="2000"/>
            </a:pPr>
            <a:r>
              <a:t>Non-playing team member leaving their team bench area during the game</a:t>
            </a:r>
          </a:p>
          <a:p>
            <a:pPr>
              <a:spcBef>
                <a:spcPts val="400"/>
              </a:spcBef>
              <a:buChar char="●"/>
              <a:defRPr sz="2000"/>
            </a:pPr>
            <a:r>
              <a:t>Coach leaving her coaching area</a:t>
            </a:r>
          </a:p>
          <a:p>
            <a:pPr>
              <a:spcBef>
                <a:spcPts val="400"/>
              </a:spcBef>
              <a:buChar char="●"/>
              <a:defRPr sz="2000"/>
            </a:pPr>
            <a:r>
              <a:t>Any type of behavior which the official’s opinion amounts to misconduct</a:t>
            </a:r>
          </a:p>
          <a:p>
            <a:pPr>
              <a:spcBef>
                <a:spcPts val="400"/>
              </a:spcBef>
              <a:buChar char="●"/>
              <a:defRPr sz="2000"/>
            </a:pPr>
            <a:r>
              <a:t>Illegal reentry of a suspended or ejected player</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AE2E0"/>
            </a:gs>
            <a:gs pos="50000">
              <a:srgbClr val="F6C5BF"/>
            </a:gs>
            <a:gs pos="100000">
              <a:srgbClr val="F4A095"/>
            </a:gs>
          </a:gsLst>
          <a:lin ang="16200000" scaled="0"/>
        </a:gradFill>
      </p:bgPr>
    </p:bg>
    <p:spTree>
      <p:nvGrpSpPr>
        <p:cNvPr id="1" name=""/>
        <p:cNvGrpSpPr/>
        <p:nvPr/>
      </p:nvGrpSpPr>
      <p:grpSpPr>
        <a:xfrm>
          <a:off x="0" y="0"/>
          <a:ext cx="0" cy="0"/>
          <a:chOff x="0" y="0"/>
          <a:chExt cx="0" cy="0"/>
        </a:xfrm>
      </p:grpSpPr>
      <p:pic>
        <p:nvPicPr>
          <p:cNvPr id="506" name="image.png"/>
          <p:cNvPicPr>
            <a:picLocks noChangeAspect="1"/>
          </p:cNvPicPr>
          <p:nvPr/>
        </p:nvPicPr>
        <p:blipFill>
          <a:blip r:embed="rId2">
            <a:extLst/>
          </a:blip>
          <a:srcRect l="0" t="0" r="65823" b="0"/>
          <a:stretch>
            <a:fillRect/>
          </a:stretch>
        </p:blipFill>
        <p:spPr>
          <a:xfrm>
            <a:off x="838199" y="1371600"/>
            <a:ext cx="3517902" cy="4038600"/>
          </a:xfrm>
          <a:prstGeom prst="rect">
            <a:avLst/>
          </a:prstGeom>
          <a:ln w="12700">
            <a:miter lim="400000"/>
          </a:ln>
        </p:spPr>
      </p:pic>
      <p:sp>
        <p:nvSpPr>
          <p:cNvPr id="507" name="Shape 507"/>
          <p:cNvSpPr/>
          <p:nvPr>
            <p:ph type="title" idx="4294967295"/>
          </p:nvPr>
        </p:nvSpPr>
        <p:spPr>
          <a:xfrm>
            <a:off x="301625" y="228600"/>
            <a:ext cx="8534400" cy="758825"/>
          </a:xfrm>
          <a:prstGeom prst="rect">
            <a:avLst/>
          </a:prstGeom>
        </p:spPr>
        <p:txBody>
          <a:bodyPr/>
          <a:lstStyle>
            <a:lvl1pPr>
              <a:defRPr b="1"/>
            </a:lvl1pPr>
          </a:lstStyle>
          <a:p>
            <a:pPr/>
            <a:r>
              <a:t>Penalty Administration</a:t>
            </a:r>
          </a:p>
        </p:txBody>
      </p:sp>
      <p:sp>
        <p:nvSpPr>
          <p:cNvPr id="508" name="Shape 508"/>
          <p:cNvSpPr/>
          <p:nvPr>
            <p:ph type="body" sz="half" idx="4294967295"/>
          </p:nvPr>
        </p:nvSpPr>
        <p:spPr>
          <a:xfrm>
            <a:off x="4330700" y="1676400"/>
            <a:ext cx="4475163" cy="4724400"/>
          </a:xfrm>
          <a:prstGeom prst="rect">
            <a:avLst/>
          </a:prstGeom>
        </p:spPr>
        <p:txBody>
          <a:bodyPr/>
          <a:lstStyle/>
          <a:p>
            <a:pPr>
              <a:lnSpc>
                <a:spcPct val="80000"/>
              </a:lnSpc>
              <a:buChar char="●"/>
              <a:defRPr b="1" sz="2500"/>
            </a:pPr>
            <a:r>
              <a:t>Major Fouls</a:t>
            </a:r>
            <a:r>
              <a:rPr b="0"/>
              <a:t>:</a:t>
            </a:r>
          </a:p>
          <a:p>
            <a:pPr>
              <a:lnSpc>
                <a:spcPct val="80000"/>
              </a:lnSpc>
              <a:buChar char="●"/>
              <a:defRPr sz="2500"/>
            </a:pPr>
            <a:r>
              <a:t>If defense fouls</a:t>
            </a:r>
          </a:p>
          <a:p>
            <a:pPr>
              <a:lnSpc>
                <a:spcPct val="80000"/>
              </a:lnSpc>
              <a:buChar char="●"/>
              <a:defRPr sz="2500"/>
            </a:pPr>
            <a:r>
              <a:t>In 8M Free Position on the hash mark, Offender goes 4M behind to the 12M, clear 8M fan quickest way out all must be 4M away</a:t>
            </a:r>
          </a:p>
          <a:p>
            <a:pPr>
              <a:lnSpc>
                <a:spcPct val="80000"/>
              </a:lnSpc>
              <a:buChar char="●"/>
              <a:defRPr sz="2500"/>
            </a:pPr>
            <a:r>
              <a:t>In between the 8M – 12M on the spot of the foul, Offender goes 4M behind clear the lane</a:t>
            </a:r>
          </a:p>
          <a:p>
            <a:pPr>
              <a:lnSpc>
                <a:spcPct val="80000"/>
              </a:lnSpc>
              <a:buChar char="●"/>
              <a:defRPr sz="2500"/>
            </a:pPr>
            <a:r>
              <a:t>If there is no goalie or shooting cover it’s an  </a:t>
            </a:r>
            <a:r>
              <a:rPr b="1"/>
              <a:t>Indirect</a:t>
            </a:r>
            <a:r>
              <a:t> </a:t>
            </a:r>
          </a:p>
        </p:txBody>
      </p:sp>
      <p:sp>
        <p:nvSpPr>
          <p:cNvPr id="509" name="Shape 509"/>
          <p:cNvSpPr/>
          <p:nvPr/>
        </p:nvSpPr>
        <p:spPr>
          <a:xfrm>
            <a:off x="1892300" y="2590799"/>
            <a:ext cx="762001" cy="635002"/>
          </a:xfrm>
          <a:prstGeom prst="line">
            <a:avLst/>
          </a:prstGeom>
          <a:ln w="38100">
            <a:solidFill>
              <a:schemeClr val="accent1"/>
            </a:solidFill>
            <a:tailEnd type="triangle"/>
          </a:ln>
        </p:spPr>
        <p:txBody>
          <a:bodyPr lIns="45719" rIns="45719"/>
          <a:lstStyle/>
          <a:p>
            <a:pPr/>
          </a:p>
        </p:txBody>
      </p:sp>
      <p:sp>
        <p:nvSpPr>
          <p:cNvPr id="510" name="Shape 510"/>
          <p:cNvSpPr/>
          <p:nvPr/>
        </p:nvSpPr>
        <p:spPr>
          <a:xfrm>
            <a:off x="1219200" y="2220912"/>
            <a:ext cx="144780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8M Fan</a:t>
            </a:r>
          </a:p>
        </p:txBody>
      </p:sp>
      <p:sp>
        <p:nvSpPr>
          <p:cNvPr id="511" name="Shape 511"/>
          <p:cNvSpPr/>
          <p:nvPr/>
        </p:nvSpPr>
        <p:spPr>
          <a:xfrm>
            <a:off x="3124200" y="2590800"/>
            <a:ext cx="0" cy="635001"/>
          </a:xfrm>
          <a:prstGeom prst="line">
            <a:avLst/>
          </a:prstGeom>
          <a:ln w="38100">
            <a:solidFill>
              <a:schemeClr val="accent1"/>
            </a:solidFill>
            <a:tailEnd type="triangle"/>
          </a:ln>
        </p:spPr>
        <p:txBody>
          <a:bodyPr lIns="45719" rIns="45719"/>
          <a:lstStyle/>
          <a:p>
            <a:pPr/>
          </a:p>
        </p:txBody>
      </p:sp>
      <p:sp>
        <p:nvSpPr>
          <p:cNvPr id="512" name="Shape 512"/>
          <p:cNvSpPr/>
          <p:nvPr/>
        </p:nvSpPr>
        <p:spPr>
          <a:xfrm>
            <a:off x="2667000" y="2320925"/>
            <a:ext cx="14478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12M Fan</a:t>
            </a:r>
          </a:p>
        </p:txBody>
      </p:sp>
      <p:sp>
        <p:nvSpPr>
          <p:cNvPr id="513" name="Shape 513"/>
          <p:cNvSpPr/>
          <p:nvPr/>
        </p:nvSpPr>
        <p:spPr>
          <a:xfrm>
            <a:off x="996950" y="5257800"/>
            <a:ext cx="320040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Georgia"/>
                <a:ea typeface="Georgia"/>
                <a:cs typeface="Georgia"/>
                <a:sym typeface="Georgia"/>
              </a:defRPr>
            </a:pPr>
            <a:r>
              <a:t>Critical Scoring Area (CSA):</a:t>
            </a:r>
          </a:p>
          <a:p>
            <a:pPr>
              <a:defRPr>
                <a:latin typeface="Georgia"/>
                <a:ea typeface="Georgia"/>
                <a:cs typeface="Georgia"/>
                <a:sym typeface="Georgia"/>
              </a:defRPr>
            </a:pPr>
            <a:r>
              <a:t>Goal line to 12M</a:t>
            </a:r>
          </a:p>
        </p:txBody>
      </p:sp>
      <p:sp>
        <p:nvSpPr>
          <p:cNvPr id="514" name="Shape 514"/>
          <p:cNvSpPr/>
          <p:nvPr/>
        </p:nvSpPr>
        <p:spPr>
          <a:xfrm>
            <a:off x="1219200" y="5016500"/>
            <a:ext cx="2057400" cy="0"/>
          </a:xfrm>
          <a:prstGeom prst="line">
            <a:avLst/>
          </a:prstGeom>
          <a:ln w="38100">
            <a:solidFill>
              <a:schemeClr val="accent1"/>
            </a:solidFill>
            <a:headEnd type="triangle"/>
            <a:tailEnd type="triangle"/>
          </a:ln>
        </p:spPr>
        <p:txBody>
          <a:bodyPr lIns="45719" rIns="45719"/>
          <a:lstStyle/>
          <a:p>
            <a:pPr/>
          </a:p>
        </p:txBody>
      </p:sp>
      <p:grpSp>
        <p:nvGrpSpPr>
          <p:cNvPr id="517" name="Group 517"/>
          <p:cNvGrpSpPr/>
          <p:nvPr/>
        </p:nvGrpSpPr>
        <p:grpSpPr>
          <a:xfrm>
            <a:off x="229332" y="486808"/>
            <a:ext cx="2660774" cy="2204559"/>
            <a:chOff x="0" y="0"/>
            <a:chExt cx="2660773" cy="2204557"/>
          </a:xfrm>
        </p:grpSpPr>
        <p:sp>
          <p:nvSpPr>
            <p:cNvPr id="515" name="Shape 515"/>
            <p:cNvSpPr/>
            <p:nvPr/>
          </p:nvSpPr>
          <p:spPr>
            <a:xfrm rot="20570956">
              <a:off x="185006" y="302178"/>
              <a:ext cx="2290761" cy="1600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7200" y="5400"/>
                  </a:lnTo>
                  <a:lnTo>
                    <a:pt x="10800" y="0"/>
                  </a:lnTo>
                  <a:lnTo>
                    <a:pt x="14400" y="5400"/>
                  </a:lnTo>
                  <a:lnTo>
                    <a:pt x="21600" y="5400"/>
                  </a:lnTo>
                  <a:lnTo>
                    <a:pt x="18000" y="10800"/>
                  </a:lnTo>
                  <a:lnTo>
                    <a:pt x="21600" y="16200"/>
                  </a:lnTo>
                  <a:lnTo>
                    <a:pt x="14400" y="16200"/>
                  </a:lnTo>
                  <a:lnTo>
                    <a:pt x="10800" y="21600"/>
                  </a:lnTo>
                  <a:lnTo>
                    <a:pt x="7200" y="16200"/>
                  </a:lnTo>
                  <a:lnTo>
                    <a:pt x="0" y="16200"/>
                  </a:lnTo>
                  <a:lnTo>
                    <a:pt x="3600" y="10800"/>
                  </a:lnTo>
                  <a:close/>
                </a:path>
              </a:pathLst>
            </a:custGeom>
            <a:solidFill>
              <a:srgbClr val="F6E0DB"/>
            </a:solidFill>
            <a:ln w="11429" cap="flat">
              <a:solidFill>
                <a:srgbClr val="994733"/>
              </a:solidFill>
              <a:prstDash val="sysDash"/>
              <a:round/>
            </a:ln>
            <a:effectLst/>
          </p:spPr>
          <p:txBody>
            <a:bodyPr wrap="square" lIns="45719" tIns="45719" rIns="45719" bIns="45719" numCol="1" anchor="ctr">
              <a:noAutofit/>
            </a:bodyPr>
            <a:lstStyle/>
            <a:p>
              <a:pPr algn="ctr"/>
            </a:p>
          </p:txBody>
        </p:sp>
        <p:sp>
          <p:nvSpPr>
            <p:cNvPr id="516" name="Shape 516"/>
            <p:cNvSpPr/>
            <p:nvPr/>
          </p:nvSpPr>
          <p:spPr>
            <a:xfrm rot="20570956">
              <a:off x="566786" y="793597"/>
              <a:ext cx="1527201" cy="6173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stStyle>
            <a:p>
              <a:pPr/>
              <a:r>
                <a:t>SLOW WHISTLE ??</a:t>
              </a:r>
            </a:p>
          </p:txBody>
        </p:sp>
      </p:gr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19" name="image.png"/>
          <p:cNvPicPr>
            <a:picLocks noChangeAspect="1"/>
          </p:cNvPicPr>
          <p:nvPr/>
        </p:nvPicPr>
        <p:blipFill>
          <a:blip r:embed="rId2">
            <a:extLst/>
          </a:blip>
          <a:srcRect l="0" t="0" r="65823" b="0"/>
          <a:stretch>
            <a:fillRect/>
          </a:stretch>
        </p:blipFill>
        <p:spPr>
          <a:xfrm>
            <a:off x="838199" y="1371600"/>
            <a:ext cx="3517902" cy="4038600"/>
          </a:xfrm>
          <a:prstGeom prst="rect">
            <a:avLst/>
          </a:prstGeom>
          <a:ln w="12700">
            <a:miter lim="400000"/>
          </a:ln>
        </p:spPr>
      </p:pic>
      <p:sp>
        <p:nvSpPr>
          <p:cNvPr id="520" name="Shape 520"/>
          <p:cNvSpPr/>
          <p:nvPr>
            <p:ph type="title" idx="4294967295"/>
          </p:nvPr>
        </p:nvSpPr>
        <p:spPr>
          <a:xfrm>
            <a:off x="301625" y="228600"/>
            <a:ext cx="8534400" cy="758825"/>
          </a:xfrm>
          <a:prstGeom prst="rect">
            <a:avLst/>
          </a:prstGeom>
        </p:spPr>
        <p:txBody>
          <a:bodyPr/>
          <a:lstStyle>
            <a:lvl1pPr>
              <a:defRPr b="1"/>
            </a:lvl1pPr>
          </a:lstStyle>
          <a:p>
            <a:pPr/>
            <a:r>
              <a:t>Penalty Administration</a:t>
            </a:r>
          </a:p>
        </p:txBody>
      </p:sp>
      <p:sp>
        <p:nvSpPr>
          <p:cNvPr id="521" name="Shape 521"/>
          <p:cNvSpPr/>
          <p:nvPr>
            <p:ph type="body" sz="half" idx="4294967295"/>
          </p:nvPr>
        </p:nvSpPr>
        <p:spPr>
          <a:xfrm>
            <a:off x="4114800" y="1527175"/>
            <a:ext cx="4691063" cy="4873625"/>
          </a:xfrm>
          <a:prstGeom prst="rect">
            <a:avLst/>
          </a:prstGeom>
        </p:spPr>
        <p:txBody>
          <a:bodyPr/>
          <a:lstStyle/>
          <a:p>
            <a:pPr>
              <a:lnSpc>
                <a:spcPct val="90000"/>
              </a:lnSpc>
              <a:buChar char="●"/>
              <a:defRPr b="1"/>
            </a:pPr>
            <a:r>
              <a:t>Major Fouls</a:t>
            </a:r>
            <a:r>
              <a:rPr b="0"/>
              <a:t>:</a:t>
            </a:r>
            <a:endParaRPr b="0"/>
          </a:p>
          <a:p>
            <a:pPr>
              <a:lnSpc>
                <a:spcPct val="90000"/>
              </a:lnSpc>
              <a:buChar char="●"/>
            </a:pPr>
            <a:r>
              <a:t>If offense fouls</a:t>
            </a:r>
          </a:p>
          <a:p>
            <a:pPr>
              <a:lnSpc>
                <a:spcPct val="90000"/>
              </a:lnSpc>
              <a:buChar char="●"/>
            </a:pPr>
            <a:r>
              <a:t>The defender goes to the  8M and the offender goes 4M behind all must be 4M away</a:t>
            </a:r>
          </a:p>
          <a:p>
            <a:pPr>
              <a:lnSpc>
                <a:spcPct val="90000"/>
              </a:lnSpc>
              <a:buChar char="●"/>
            </a:pPr>
            <a:r>
              <a:t>In between the 8M – 12M on the spot of the foul, Offender goes 4M behind clear the lane</a:t>
            </a:r>
          </a:p>
          <a:p>
            <a:pPr>
              <a:lnSpc>
                <a:spcPct val="90000"/>
              </a:lnSpc>
              <a:buChar char="●"/>
            </a:pPr>
            <a:r>
              <a:t>If there is no goalie or goal cover then its Indirect </a:t>
            </a:r>
          </a:p>
        </p:txBody>
      </p:sp>
      <p:sp>
        <p:nvSpPr>
          <p:cNvPr id="522" name="Shape 522"/>
          <p:cNvSpPr/>
          <p:nvPr/>
        </p:nvSpPr>
        <p:spPr>
          <a:xfrm>
            <a:off x="1892300" y="2590799"/>
            <a:ext cx="762001" cy="635002"/>
          </a:xfrm>
          <a:prstGeom prst="line">
            <a:avLst/>
          </a:prstGeom>
          <a:ln w="38100">
            <a:solidFill>
              <a:schemeClr val="accent1"/>
            </a:solidFill>
            <a:tailEnd type="triangle"/>
          </a:ln>
        </p:spPr>
        <p:txBody>
          <a:bodyPr lIns="45719" rIns="45719"/>
          <a:lstStyle/>
          <a:p>
            <a:pPr/>
          </a:p>
        </p:txBody>
      </p:sp>
      <p:sp>
        <p:nvSpPr>
          <p:cNvPr id="523" name="Shape 523"/>
          <p:cNvSpPr/>
          <p:nvPr/>
        </p:nvSpPr>
        <p:spPr>
          <a:xfrm>
            <a:off x="1219200" y="2220912"/>
            <a:ext cx="144780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8M Fan</a:t>
            </a:r>
          </a:p>
        </p:txBody>
      </p:sp>
      <p:sp>
        <p:nvSpPr>
          <p:cNvPr id="524" name="Shape 524"/>
          <p:cNvSpPr/>
          <p:nvPr/>
        </p:nvSpPr>
        <p:spPr>
          <a:xfrm>
            <a:off x="3124200" y="2590800"/>
            <a:ext cx="0" cy="635001"/>
          </a:xfrm>
          <a:prstGeom prst="line">
            <a:avLst/>
          </a:prstGeom>
          <a:ln w="38100">
            <a:solidFill>
              <a:schemeClr val="accent1"/>
            </a:solidFill>
            <a:tailEnd type="triangle"/>
          </a:ln>
        </p:spPr>
        <p:txBody>
          <a:bodyPr lIns="45719" rIns="45719"/>
          <a:lstStyle/>
          <a:p>
            <a:pPr/>
          </a:p>
        </p:txBody>
      </p:sp>
      <p:sp>
        <p:nvSpPr>
          <p:cNvPr id="525" name="Shape 525"/>
          <p:cNvSpPr/>
          <p:nvPr/>
        </p:nvSpPr>
        <p:spPr>
          <a:xfrm>
            <a:off x="2667000" y="2320925"/>
            <a:ext cx="14478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12M Fan</a:t>
            </a:r>
          </a:p>
        </p:txBody>
      </p:sp>
      <p:sp>
        <p:nvSpPr>
          <p:cNvPr id="526" name="Shape 526"/>
          <p:cNvSpPr/>
          <p:nvPr/>
        </p:nvSpPr>
        <p:spPr>
          <a:xfrm>
            <a:off x="952500" y="5245100"/>
            <a:ext cx="320040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Georgia"/>
                <a:ea typeface="Georgia"/>
                <a:cs typeface="Georgia"/>
                <a:sym typeface="Georgia"/>
              </a:defRPr>
            </a:pPr>
            <a:r>
              <a:t>Critical Scoring Area (CSA):</a:t>
            </a:r>
          </a:p>
          <a:p>
            <a:pPr>
              <a:defRPr>
                <a:latin typeface="Georgia"/>
                <a:ea typeface="Georgia"/>
                <a:cs typeface="Georgia"/>
                <a:sym typeface="Georgia"/>
              </a:defRPr>
            </a:pPr>
            <a:r>
              <a:t>Goal line to 12M</a:t>
            </a:r>
          </a:p>
        </p:txBody>
      </p:sp>
      <p:sp>
        <p:nvSpPr>
          <p:cNvPr id="527" name="Shape 527"/>
          <p:cNvSpPr/>
          <p:nvPr/>
        </p:nvSpPr>
        <p:spPr>
          <a:xfrm>
            <a:off x="1219200" y="5029200"/>
            <a:ext cx="2057400" cy="0"/>
          </a:xfrm>
          <a:prstGeom prst="line">
            <a:avLst/>
          </a:prstGeom>
          <a:ln w="38100">
            <a:solidFill>
              <a:schemeClr val="accent1"/>
            </a:solidFill>
            <a:headEnd type="triangle"/>
            <a:tailEnd type="triangle"/>
          </a:ln>
        </p:spPr>
        <p:txBody>
          <a:bodyPr lIns="45719" rIns="45719"/>
          <a:lstStyle/>
          <a:p>
            <a:pPr/>
          </a:p>
        </p:txBody>
      </p:sp>
      <p:grpSp>
        <p:nvGrpSpPr>
          <p:cNvPr id="530" name="Group 530"/>
          <p:cNvGrpSpPr/>
          <p:nvPr/>
        </p:nvGrpSpPr>
        <p:grpSpPr>
          <a:xfrm>
            <a:off x="229332" y="486808"/>
            <a:ext cx="2660774" cy="2204559"/>
            <a:chOff x="0" y="0"/>
            <a:chExt cx="2660773" cy="2204557"/>
          </a:xfrm>
        </p:grpSpPr>
        <p:sp>
          <p:nvSpPr>
            <p:cNvPr id="528" name="Shape 528"/>
            <p:cNvSpPr/>
            <p:nvPr/>
          </p:nvSpPr>
          <p:spPr>
            <a:xfrm rot="20570956">
              <a:off x="185006" y="302178"/>
              <a:ext cx="2290761" cy="1600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7200" y="5400"/>
                  </a:lnTo>
                  <a:lnTo>
                    <a:pt x="10800" y="0"/>
                  </a:lnTo>
                  <a:lnTo>
                    <a:pt x="14400" y="5400"/>
                  </a:lnTo>
                  <a:lnTo>
                    <a:pt x="21600" y="5400"/>
                  </a:lnTo>
                  <a:lnTo>
                    <a:pt x="18000" y="10800"/>
                  </a:lnTo>
                  <a:lnTo>
                    <a:pt x="21600" y="16200"/>
                  </a:lnTo>
                  <a:lnTo>
                    <a:pt x="14400" y="16200"/>
                  </a:lnTo>
                  <a:lnTo>
                    <a:pt x="10800" y="21600"/>
                  </a:lnTo>
                  <a:lnTo>
                    <a:pt x="7200" y="16200"/>
                  </a:lnTo>
                  <a:lnTo>
                    <a:pt x="0" y="16200"/>
                  </a:lnTo>
                  <a:lnTo>
                    <a:pt x="3600" y="10800"/>
                  </a:lnTo>
                  <a:close/>
                </a:path>
              </a:pathLst>
            </a:custGeom>
            <a:solidFill>
              <a:srgbClr val="F6E0DB"/>
            </a:solidFill>
            <a:ln w="11429" cap="flat">
              <a:solidFill>
                <a:srgbClr val="994733"/>
              </a:solidFill>
              <a:prstDash val="sysDash"/>
              <a:round/>
            </a:ln>
            <a:effectLst/>
          </p:spPr>
          <p:txBody>
            <a:bodyPr wrap="square" lIns="45719" tIns="45719" rIns="45719" bIns="45719" numCol="1" anchor="ctr">
              <a:noAutofit/>
            </a:bodyPr>
            <a:lstStyle/>
            <a:p>
              <a:pPr algn="ctr"/>
            </a:p>
          </p:txBody>
        </p:sp>
        <p:sp>
          <p:nvSpPr>
            <p:cNvPr id="529" name="Shape 529"/>
            <p:cNvSpPr/>
            <p:nvPr/>
          </p:nvSpPr>
          <p:spPr>
            <a:xfrm rot="20570956">
              <a:off x="566786" y="793597"/>
              <a:ext cx="1527201" cy="6173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stStyle>
            <a:p>
              <a:pPr/>
              <a:r>
                <a:t>SLOW WHISTLE ??</a:t>
              </a:r>
            </a:p>
          </p:txBody>
        </p:sp>
      </p:gr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AE2E0"/>
            </a:gs>
            <a:gs pos="50000">
              <a:srgbClr val="F6C5BF"/>
            </a:gs>
            <a:gs pos="100000">
              <a:srgbClr val="F4A095"/>
            </a:gs>
          </a:gsLst>
          <a:lin ang="16200000" scaled="0"/>
        </a:gradFill>
      </p:bgPr>
    </p:bg>
    <p:spTree>
      <p:nvGrpSpPr>
        <p:cNvPr id="1" name=""/>
        <p:cNvGrpSpPr/>
        <p:nvPr/>
      </p:nvGrpSpPr>
      <p:grpSpPr>
        <a:xfrm>
          <a:off x="0" y="0"/>
          <a:ext cx="0" cy="0"/>
          <a:chOff x="0" y="0"/>
          <a:chExt cx="0" cy="0"/>
        </a:xfrm>
      </p:grpSpPr>
      <p:pic>
        <p:nvPicPr>
          <p:cNvPr id="532" name="image.png"/>
          <p:cNvPicPr>
            <a:picLocks noChangeAspect="1"/>
          </p:cNvPicPr>
          <p:nvPr/>
        </p:nvPicPr>
        <p:blipFill>
          <a:blip r:embed="rId2">
            <a:extLst/>
          </a:blip>
          <a:stretch>
            <a:fillRect/>
          </a:stretch>
        </p:blipFill>
        <p:spPr>
          <a:xfrm>
            <a:off x="530225" y="1676400"/>
            <a:ext cx="3511550" cy="3903663"/>
          </a:xfrm>
          <a:prstGeom prst="rect">
            <a:avLst/>
          </a:prstGeom>
          <a:ln w="12700">
            <a:miter lim="400000"/>
          </a:ln>
        </p:spPr>
      </p:pic>
      <p:sp>
        <p:nvSpPr>
          <p:cNvPr id="533" name="Shape 533"/>
          <p:cNvSpPr/>
          <p:nvPr>
            <p:ph type="title" idx="4294967295"/>
          </p:nvPr>
        </p:nvSpPr>
        <p:spPr>
          <a:xfrm>
            <a:off x="301625" y="228600"/>
            <a:ext cx="8534400" cy="758825"/>
          </a:xfrm>
          <a:prstGeom prst="rect">
            <a:avLst/>
          </a:prstGeom>
        </p:spPr>
        <p:txBody>
          <a:bodyPr/>
          <a:lstStyle>
            <a:lvl1pPr>
              <a:defRPr b="1"/>
            </a:lvl1pPr>
          </a:lstStyle>
          <a:p>
            <a:pPr/>
            <a:r>
              <a:t>              Penalty Administration</a:t>
            </a:r>
          </a:p>
        </p:txBody>
      </p:sp>
      <p:sp>
        <p:nvSpPr>
          <p:cNvPr id="534" name="Shape 534"/>
          <p:cNvSpPr/>
          <p:nvPr>
            <p:ph type="body" sz="half" idx="4294967295"/>
          </p:nvPr>
        </p:nvSpPr>
        <p:spPr>
          <a:xfrm>
            <a:off x="4114800" y="1527174"/>
            <a:ext cx="4691063" cy="4572002"/>
          </a:xfrm>
          <a:prstGeom prst="rect">
            <a:avLst/>
          </a:prstGeom>
        </p:spPr>
        <p:txBody>
          <a:bodyPr/>
          <a:lstStyle/>
          <a:p>
            <a:pPr>
              <a:buChar char="●"/>
              <a:defRPr b="1"/>
            </a:pPr>
            <a:r>
              <a:t>Minor Fouls:</a:t>
            </a:r>
          </a:p>
          <a:p>
            <a:pPr>
              <a:buChar char="●"/>
            </a:pPr>
            <a:r>
              <a:t>If defense fouls within the 12M Free Position on the 12M, Offender goes 4M in the direction she approached, all players must be 4M away. </a:t>
            </a:r>
          </a:p>
          <a:p>
            <a:pPr>
              <a:buChar char="●"/>
              <a:defRPr b="1"/>
            </a:pPr>
            <a:r>
              <a:t>Indirect</a:t>
            </a:r>
            <a:r>
              <a:rPr b="0"/>
              <a:t> -she must pass, no direct shot.</a:t>
            </a:r>
          </a:p>
        </p:txBody>
      </p:sp>
      <p:sp>
        <p:nvSpPr>
          <p:cNvPr id="535" name="Shape 535"/>
          <p:cNvSpPr/>
          <p:nvPr/>
        </p:nvSpPr>
        <p:spPr>
          <a:xfrm>
            <a:off x="838200" y="2438399"/>
            <a:ext cx="1219201" cy="1143002"/>
          </a:xfrm>
          <a:prstGeom prst="line">
            <a:avLst/>
          </a:prstGeom>
          <a:ln w="38100">
            <a:solidFill>
              <a:schemeClr val="accent1"/>
            </a:solidFill>
            <a:tailEnd type="triangle"/>
          </a:ln>
        </p:spPr>
        <p:txBody>
          <a:bodyPr lIns="45719" rIns="45719"/>
          <a:lstStyle/>
          <a:p>
            <a:pPr/>
          </a:p>
        </p:txBody>
      </p:sp>
      <p:sp>
        <p:nvSpPr>
          <p:cNvPr id="536" name="Shape 536"/>
          <p:cNvSpPr/>
          <p:nvPr/>
        </p:nvSpPr>
        <p:spPr>
          <a:xfrm>
            <a:off x="838200" y="2209800"/>
            <a:ext cx="14478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8M Fan</a:t>
            </a:r>
          </a:p>
        </p:txBody>
      </p:sp>
      <p:sp>
        <p:nvSpPr>
          <p:cNvPr id="537" name="Shape 537"/>
          <p:cNvSpPr/>
          <p:nvPr/>
        </p:nvSpPr>
        <p:spPr>
          <a:xfrm flipH="1">
            <a:off x="2819399" y="2590800"/>
            <a:ext cx="304802" cy="838200"/>
          </a:xfrm>
          <a:prstGeom prst="line">
            <a:avLst/>
          </a:prstGeom>
          <a:ln w="38100">
            <a:solidFill>
              <a:schemeClr val="accent1"/>
            </a:solidFill>
            <a:tailEnd type="triangle"/>
          </a:ln>
        </p:spPr>
        <p:txBody>
          <a:bodyPr lIns="45719" rIns="45719"/>
          <a:lstStyle/>
          <a:p>
            <a:pPr/>
          </a:p>
        </p:txBody>
      </p:sp>
      <p:sp>
        <p:nvSpPr>
          <p:cNvPr id="538" name="Shape 538"/>
          <p:cNvSpPr/>
          <p:nvPr/>
        </p:nvSpPr>
        <p:spPr>
          <a:xfrm>
            <a:off x="2209800" y="2209800"/>
            <a:ext cx="14478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12M Fan</a:t>
            </a:r>
          </a:p>
        </p:txBody>
      </p:sp>
      <p:sp>
        <p:nvSpPr>
          <p:cNvPr id="539" name="Shape 539"/>
          <p:cNvSpPr/>
          <p:nvPr/>
        </p:nvSpPr>
        <p:spPr>
          <a:xfrm>
            <a:off x="793750" y="5027612"/>
            <a:ext cx="3200400"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Georgia"/>
                <a:ea typeface="Georgia"/>
                <a:cs typeface="Georgia"/>
                <a:sym typeface="Georgia"/>
              </a:defRPr>
            </a:pPr>
            <a:r>
              <a:t>Critical Scoring Area (CSA):</a:t>
            </a:r>
          </a:p>
          <a:p>
            <a:pPr>
              <a:defRPr>
                <a:latin typeface="Georgia"/>
                <a:ea typeface="Georgia"/>
                <a:cs typeface="Georgia"/>
                <a:sym typeface="Georgia"/>
              </a:defRPr>
            </a:pPr>
            <a:r>
              <a:t>Goal line to 12M</a:t>
            </a:r>
          </a:p>
        </p:txBody>
      </p:sp>
      <p:sp>
        <p:nvSpPr>
          <p:cNvPr id="540" name="Shape 540"/>
          <p:cNvSpPr/>
          <p:nvPr/>
        </p:nvSpPr>
        <p:spPr>
          <a:xfrm>
            <a:off x="838200" y="5029200"/>
            <a:ext cx="2057400" cy="0"/>
          </a:xfrm>
          <a:prstGeom prst="line">
            <a:avLst/>
          </a:prstGeom>
          <a:ln w="38100">
            <a:solidFill>
              <a:schemeClr val="accent1"/>
            </a:solidFill>
            <a:headEnd type="triangle"/>
            <a:tailEnd type="triangle"/>
          </a:ln>
        </p:spPr>
        <p:txBody>
          <a:bodyPr lIns="45719" rIns="45719"/>
          <a:lstStyle/>
          <a:p>
            <a:pPr/>
          </a:p>
        </p:txBody>
      </p:sp>
      <p:grpSp>
        <p:nvGrpSpPr>
          <p:cNvPr id="543" name="Group 543"/>
          <p:cNvGrpSpPr/>
          <p:nvPr/>
        </p:nvGrpSpPr>
        <p:grpSpPr>
          <a:xfrm>
            <a:off x="192792" y="274296"/>
            <a:ext cx="2702104" cy="2240645"/>
            <a:chOff x="0" y="0"/>
            <a:chExt cx="2702103" cy="2240643"/>
          </a:xfrm>
        </p:grpSpPr>
        <p:sp>
          <p:nvSpPr>
            <p:cNvPr id="541" name="Shape 541"/>
            <p:cNvSpPr/>
            <p:nvPr/>
          </p:nvSpPr>
          <p:spPr>
            <a:xfrm rot="20570956">
              <a:off x="188208" y="306727"/>
              <a:ext cx="2325687" cy="16271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7200" y="5400"/>
                  </a:lnTo>
                  <a:lnTo>
                    <a:pt x="10800" y="0"/>
                  </a:lnTo>
                  <a:lnTo>
                    <a:pt x="14400" y="5400"/>
                  </a:lnTo>
                  <a:lnTo>
                    <a:pt x="21600" y="5400"/>
                  </a:lnTo>
                  <a:lnTo>
                    <a:pt x="18000" y="10800"/>
                  </a:lnTo>
                  <a:lnTo>
                    <a:pt x="21600" y="16200"/>
                  </a:lnTo>
                  <a:lnTo>
                    <a:pt x="14400" y="16200"/>
                  </a:lnTo>
                  <a:lnTo>
                    <a:pt x="10800" y="21600"/>
                  </a:lnTo>
                  <a:lnTo>
                    <a:pt x="7200" y="16200"/>
                  </a:lnTo>
                  <a:lnTo>
                    <a:pt x="0" y="16200"/>
                  </a:lnTo>
                  <a:lnTo>
                    <a:pt x="3600" y="10800"/>
                  </a:lnTo>
                  <a:close/>
                </a:path>
              </a:pathLst>
            </a:custGeom>
            <a:solidFill>
              <a:srgbClr val="F6E0DB"/>
            </a:solidFill>
            <a:ln w="11429" cap="flat">
              <a:solidFill>
                <a:srgbClr val="994733"/>
              </a:solidFill>
              <a:prstDash val="sysDash"/>
              <a:round/>
            </a:ln>
            <a:effectLst/>
          </p:spPr>
          <p:txBody>
            <a:bodyPr wrap="square" lIns="45719" tIns="45719" rIns="45719" bIns="45719" numCol="1" anchor="ctr">
              <a:noAutofit/>
            </a:bodyPr>
            <a:lstStyle/>
            <a:p>
              <a:pPr algn="ctr"/>
            </a:p>
          </p:txBody>
        </p:sp>
        <p:sp>
          <p:nvSpPr>
            <p:cNvPr id="542" name="Shape 542"/>
            <p:cNvSpPr/>
            <p:nvPr/>
          </p:nvSpPr>
          <p:spPr>
            <a:xfrm rot="20570956">
              <a:off x="575809" y="811640"/>
              <a:ext cx="1550485" cy="6173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stStyle>
            <a:p>
              <a:pPr/>
              <a:r>
                <a:t>SLOW WHISTLE??</a:t>
              </a:r>
            </a:p>
          </p:txBody>
        </p:sp>
      </p:gr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45" name="image.png"/>
          <p:cNvPicPr>
            <a:picLocks noChangeAspect="1"/>
          </p:cNvPicPr>
          <p:nvPr/>
        </p:nvPicPr>
        <p:blipFill>
          <a:blip r:embed="rId2">
            <a:extLst/>
          </a:blip>
          <a:stretch>
            <a:fillRect/>
          </a:stretch>
        </p:blipFill>
        <p:spPr>
          <a:xfrm>
            <a:off x="530225" y="1676400"/>
            <a:ext cx="3511550" cy="3903663"/>
          </a:xfrm>
          <a:prstGeom prst="rect">
            <a:avLst/>
          </a:prstGeom>
          <a:ln w="12700">
            <a:miter lim="400000"/>
          </a:ln>
        </p:spPr>
      </p:pic>
      <p:sp>
        <p:nvSpPr>
          <p:cNvPr id="546" name="Shape 546"/>
          <p:cNvSpPr/>
          <p:nvPr>
            <p:ph type="title" idx="4294967295"/>
          </p:nvPr>
        </p:nvSpPr>
        <p:spPr>
          <a:xfrm>
            <a:off x="301625" y="228600"/>
            <a:ext cx="8534400" cy="758825"/>
          </a:xfrm>
          <a:prstGeom prst="rect">
            <a:avLst/>
          </a:prstGeom>
        </p:spPr>
        <p:txBody>
          <a:bodyPr/>
          <a:lstStyle>
            <a:lvl1pPr>
              <a:defRPr b="1"/>
            </a:lvl1pPr>
          </a:lstStyle>
          <a:p>
            <a:pPr/>
            <a:r>
              <a:t>              Penalty Administration</a:t>
            </a:r>
          </a:p>
        </p:txBody>
      </p:sp>
      <p:sp>
        <p:nvSpPr>
          <p:cNvPr id="547" name="Shape 547"/>
          <p:cNvSpPr/>
          <p:nvPr>
            <p:ph type="body" sz="half" idx="4294967295"/>
          </p:nvPr>
        </p:nvSpPr>
        <p:spPr>
          <a:xfrm>
            <a:off x="4114800" y="1527174"/>
            <a:ext cx="4691063" cy="4572002"/>
          </a:xfrm>
          <a:prstGeom prst="rect">
            <a:avLst/>
          </a:prstGeom>
        </p:spPr>
        <p:txBody>
          <a:bodyPr/>
          <a:lstStyle/>
          <a:p>
            <a:pPr>
              <a:buChar char="●"/>
              <a:defRPr b="1"/>
            </a:pPr>
            <a:r>
              <a:t>If foul occurs below the goal line : </a:t>
            </a:r>
            <a:r>
              <a:rPr b="0"/>
              <a:t>Free positions below the goal line extended and in the critical scoring area shall be taken at one of the circles (dots) marked on the field</a:t>
            </a:r>
          </a:p>
        </p:txBody>
      </p:sp>
      <p:sp>
        <p:nvSpPr>
          <p:cNvPr id="548" name="Shape 548"/>
          <p:cNvSpPr/>
          <p:nvPr/>
        </p:nvSpPr>
        <p:spPr>
          <a:xfrm>
            <a:off x="838200" y="2438399"/>
            <a:ext cx="1219201" cy="1143002"/>
          </a:xfrm>
          <a:prstGeom prst="line">
            <a:avLst/>
          </a:prstGeom>
          <a:ln w="38100">
            <a:solidFill>
              <a:schemeClr val="accent1"/>
            </a:solidFill>
            <a:tailEnd type="triangle"/>
          </a:ln>
        </p:spPr>
        <p:txBody>
          <a:bodyPr lIns="45719" rIns="45719"/>
          <a:lstStyle/>
          <a:p>
            <a:pPr/>
          </a:p>
        </p:txBody>
      </p:sp>
      <p:sp>
        <p:nvSpPr>
          <p:cNvPr id="549" name="Shape 549"/>
          <p:cNvSpPr/>
          <p:nvPr/>
        </p:nvSpPr>
        <p:spPr>
          <a:xfrm>
            <a:off x="838200" y="2209800"/>
            <a:ext cx="14478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8M Fan</a:t>
            </a:r>
          </a:p>
        </p:txBody>
      </p:sp>
      <p:sp>
        <p:nvSpPr>
          <p:cNvPr id="550" name="Shape 550"/>
          <p:cNvSpPr/>
          <p:nvPr/>
        </p:nvSpPr>
        <p:spPr>
          <a:xfrm flipH="1">
            <a:off x="2819399" y="2590800"/>
            <a:ext cx="304802" cy="838200"/>
          </a:xfrm>
          <a:prstGeom prst="line">
            <a:avLst/>
          </a:prstGeom>
          <a:ln w="38100">
            <a:solidFill>
              <a:schemeClr val="accent1"/>
            </a:solidFill>
            <a:tailEnd type="triangle"/>
          </a:ln>
        </p:spPr>
        <p:txBody>
          <a:bodyPr lIns="45719" rIns="45719"/>
          <a:lstStyle/>
          <a:p>
            <a:pPr/>
          </a:p>
        </p:txBody>
      </p:sp>
      <p:sp>
        <p:nvSpPr>
          <p:cNvPr id="551" name="Shape 551"/>
          <p:cNvSpPr/>
          <p:nvPr/>
        </p:nvSpPr>
        <p:spPr>
          <a:xfrm>
            <a:off x="2209800" y="2209800"/>
            <a:ext cx="14478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12M Fan</a:t>
            </a:r>
          </a:p>
        </p:txBody>
      </p:sp>
      <p:sp>
        <p:nvSpPr>
          <p:cNvPr id="552" name="Shape 552"/>
          <p:cNvSpPr/>
          <p:nvPr/>
        </p:nvSpPr>
        <p:spPr>
          <a:xfrm>
            <a:off x="1219200" y="5257800"/>
            <a:ext cx="320040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Georgia"/>
                <a:ea typeface="Georgia"/>
                <a:cs typeface="Georgia"/>
                <a:sym typeface="Georgia"/>
              </a:defRPr>
            </a:pPr>
            <a:r>
              <a:t>Critical Scoring Area (CSA):</a:t>
            </a:r>
          </a:p>
          <a:p>
            <a:pPr>
              <a:defRPr>
                <a:latin typeface="Georgia"/>
                <a:ea typeface="Georgia"/>
                <a:cs typeface="Georgia"/>
                <a:sym typeface="Georgia"/>
              </a:defRPr>
            </a:pPr>
            <a:r>
              <a:t>Goal line to 12M</a:t>
            </a:r>
          </a:p>
        </p:txBody>
      </p:sp>
      <p:sp>
        <p:nvSpPr>
          <p:cNvPr id="553" name="Shape 553"/>
          <p:cNvSpPr/>
          <p:nvPr/>
        </p:nvSpPr>
        <p:spPr>
          <a:xfrm>
            <a:off x="838200" y="5029200"/>
            <a:ext cx="2819401" cy="0"/>
          </a:xfrm>
          <a:prstGeom prst="line">
            <a:avLst/>
          </a:prstGeom>
          <a:ln w="38100">
            <a:solidFill>
              <a:schemeClr val="accent1"/>
            </a:solidFill>
            <a:headEnd type="triangle"/>
            <a:tailEnd type="triangle"/>
          </a:ln>
        </p:spPr>
        <p:txBody>
          <a:bodyPr lIns="45719" rIns="45719"/>
          <a:lstStyle/>
          <a:p>
            <a:pPr/>
          </a:p>
        </p:txBody>
      </p:sp>
      <p:grpSp>
        <p:nvGrpSpPr>
          <p:cNvPr id="556" name="Group 556"/>
          <p:cNvGrpSpPr/>
          <p:nvPr/>
        </p:nvGrpSpPr>
        <p:grpSpPr>
          <a:xfrm>
            <a:off x="192792" y="274296"/>
            <a:ext cx="2702104" cy="2240645"/>
            <a:chOff x="0" y="0"/>
            <a:chExt cx="2702103" cy="2240643"/>
          </a:xfrm>
        </p:grpSpPr>
        <p:sp>
          <p:nvSpPr>
            <p:cNvPr id="554" name="Shape 554"/>
            <p:cNvSpPr/>
            <p:nvPr/>
          </p:nvSpPr>
          <p:spPr>
            <a:xfrm rot="20570956">
              <a:off x="188208" y="306727"/>
              <a:ext cx="2325687" cy="16271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7200" y="5400"/>
                  </a:lnTo>
                  <a:lnTo>
                    <a:pt x="10800" y="0"/>
                  </a:lnTo>
                  <a:lnTo>
                    <a:pt x="14400" y="5400"/>
                  </a:lnTo>
                  <a:lnTo>
                    <a:pt x="21600" y="5400"/>
                  </a:lnTo>
                  <a:lnTo>
                    <a:pt x="18000" y="10800"/>
                  </a:lnTo>
                  <a:lnTo>
                    <a:pt x="21600" y="16200"/>
                  </a:lnTo>
                  <a:lnTo>
                    <a:pt x="14400" y="16200"/>
                  </a:lnTo>
                  <a:lnTo>
                    <a:pt x="10800" y="21600"/>
                  </a:lnTo>
                  <a:lnTo>
                    <a:pt x="7200" y="16200"/>
                  </a:lnTo>
                  <a:lnTo>
                    <a:pt x="0" y="16200"/>
                  </a:lnTo>
                  <a:lnTo>
                    <a:pt x="3600" y="10800"/>
                  </a:lnTo>
                  <a:close/>
                </a:path>
              </a:pathLst>
            </a:custGeom>
            <a:solidFill>
              <a:srgbClr val="F6E0DB"/>
            </a:solidFill>
            <a:ln w="11429" cap="flat">
              <a:solidFill>
                <a:srgbClr val="994733"/>
              </a:solidFill>
              <a:prstDash val="sysDash"/>
              <a:round/>
            </a:ln>
            <a:effectLst/>
          </p:spPr>
          <p:txBody>
            <a:bodyPr wrap="square" lIns="45719" tIns="45719" rIns="45719" bIns="45719" numCol="1" anchor="ctr">
              <a:noAutofit/>
            </a:bodyPr>
            <a:lstStyle/>
            <a:p>
              <a:pPr algn="ctr"/>
            </a:p>
          </p:txBody>
        </p:sp>
        <p:sp>
          <p:nvSpPr>
            <p:cNvPr id="555" name="Shape 555"/>
            <p:cNvSpPr/>
            <p:nvPr/>
          </p:nvSpPr>
          <p:spPr>
            <a:xfrm rot="20570956">
              <a:off x="575809" y="811640"/>
              <a:ext cx="1550485" cy="6173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stStyle>
            <a:p>
              <a:pPr/>
              <a:r>
                <a:t>SLOW WHISTLE??</a:t>
              </a:r>
            </a:p>
          </p:txBody>
        </p:sp>
      </p:gr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3" name="image.png"/>
          <p:cNvPicPr>
            <a:picLocks noChangeAspect="1"/>
          </p:cNvPicPr>
          <p:nvPr/>
        </p:nvPicPr>
        <p:blipFill>
          <a:blip r:embed="rId2">
            <a:extLst/>
          </a:blip>
          <a:stretch>
            <a:fillRect/>
          </a:stretch>
        </p:blipFill>
        <p:spPr>
          <a:xfrm>
            <a:off x="962025" y="1409700"/>
            <a:ext cx="7115175" cy="4343400"/>
          </a:xfrm>
          <a:prstGeom prst="rect">
            <a:avLst/>
          </a:prstGeom>
          <a:ln w="12700">
            <a:miter lim="400000"/>
          </a:ln>
        </p:spPr>
      </p:pic>
      <p:sp>
        <p:nvSpPr>
          <p:cNvPr id="234" name="Shape 234"/>
          <p:cNvSpPr/>
          <p:nvPr>
            <p:ph type="title" idx="4294967295"/>
          </p:nvPr>
        </p:nvSpPr>
        <p:spPr>
          <a:xfrm>
            <a:off x="301625" y="228600"/>
            <a:ext cx="3736975" cy="758825"/>
          </a:xfrm>
          <a:prstGeom prst="rect">
            <a:avLst/>
          </a:prstGeom>
        </p:spPr>
        <p:txBody>
          <a:bodyPr/>
          <a:lstStyle>
            <a:lvl1pPr algn="l">
              <a:defRPr b="1"/>
            </a:lvl1pPr>
          </a:lstStyle>
          <a:p>
            <a:pPr/>
            <a:r>
              <a:t>Field 12U - 14U</a:t>
            </a:r>
          </a:p>
        </p:txBody>
      </p:sp>
      <p:sp>
        <p:nvSpPr>
          <p:cNvPr id="235" name="Shape 235"/>
          <p:cNvSpPr/>
          <p:nvPr/>
        </p:nvSpPr>
        <p:spPr>
          <a:xfrm>
            <a:off x="2895600" y="2362200"/>
            <a:ext cx="457201" cy="381001"/>
          </a:xfrm>
          <a:prstGeom prst="line">
            <a:avLst/>
          </a:prstGeom>
          <a:ln w="38100">
            <a:solidFill>
              <a:schemeClr val="accent1"/>
            </a:solidFill>
            <a:tailEnd type="triangle"/>
          </a:ln>
        </p:spPr>
        <p:txBody>
          <a:bodyPr lIns="45719" rIns="45719"/>
          <a:lstStyle/>
          <a:p>
            <a:pPr/>
          </a:p>
        </p:txBody>
      </p:sp>
      <p:sp>
        <p:nvSpPr>
          <p:cNvPr id="236" name="Shape 236"/>
          <p:cNvSpPr/>
          <p:nvPr/>
        </p:nvSpPr>
        <p:spPr>
          <a:xfrm>
            <a:off x="1127125" y="1990725"/>
            <a:ext cx="22098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Restraining line</a:t>
            </a:r>
          </a:p>
        </p:txBody>
      </p:sp>
      <p:sp>
        <p:nvSpPr>
          <p:cNvPr id="237" name="Shape 237"/>
          <p:cNvSpPr/>
          <p:nvPr/>
        </p:nvSpPr>
        <p:spPr>
          <a:xfrm flipH="1">
            <a:off x="5867399" y="2285999"/>
            <a:ext cx="533401" cy="457202"/>
          </a:xfrm>
          <a:prstGeom prst="line">
            <a:avLst/>
          </a:prstGeom>
          <a:ln w="38100">
            <a:solidFill>
              <a:schemeClr val="accent1"/>
            </a:solidFill>
            <a:tailEnd type="triangle"/>
          </a:ln>
        </p:spPr>
        <p:txBody>
          <a:bodyPr lIns="45719" rIns="45719"/>
          <a:lstStyle/>
          <a:p>
            <a:pPr/>
          </a:p>
        </p:txBody>
      </p:sp>
      <p:sp>
        <p:nvSpPr>
          <p:cNvPr id="238" name="Shape 238"/>
          <p:cNvSpPr/>
          <p:nvPr/>
        </p:nvSpPr>
        <p:spPr>
          <a:xfrm>
            <a:off x="5715000" y="1981200"/>
            <a:ext cx="22098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Georgia"/>
                <a:ea typeface="Georgia"/>
                <a:cs typeface="Georgia"/>
                <a:sym typeface="Georgia"/>
              </a:defRPr>
            </a:lvl1pPr>
          </a:lstStyle>
          <a:p>
            <a:pPr/>
            <a:r>
              <a:t>Restraining line</a:t>
            </a:r>
          </a:p>
        </p:txBody>
      </p:sp>
      <p:sp>
        <p:nvSpPr>
          <p:cNvPr id="239" name="Shape 239"/>
          <p:cNvSpPr/>
          <p:nvPr/>
        </p:nvSpPr>
        <p:spPr>
          <a:xfrm>
            <a:off x="2263775" y="283845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Georgia"/>
                <a:ea typeface="Georgia"/>
                <a:cs typeface="Georgia"/>
                <a:sym typeface="Georgia"/>
              </a:defRPr>
            </a:lvl1pPr>
          </a:lstStyle>
          <a:p>
            <a:pPr/>
            <a:r>
              <a:t>X</a:t>
            </a:r>
          </a:p>
        </p:txBody>
      </p:sp>
      <p:sp>
        <p:nvSpPr>
          <p:cNvPr id="240" name="Shape 240"/>
          <p:cNvSpPr/>
          <p:nvPr/>
        </p:nvSpPr>
        <p:spPr>
          <a:xfrm>
            <a:off x="2751137" y="3222625"/>
            <a:ext cx="533401"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Georgia"/>
                <a:ea typeface="Georgia"/>
                <a:cs typeface="Georgia"/>
                <a:sym typeface="Georgia"/>
              </a:defRPr>
            </a:lvl1pPr>
          </a:lstStyle>
          <a:p>
            <a:pPr/>
            <a:r>
              <a:t>X</a:t>
            </a:r>
          </a:p>
        </p:txBody>
      </p:sp>
      <p:sp>
        <p:nvSpPr>
          <p:cNvPr id="241" name="Shape 241"/>
          <p:cNvSpPr/>
          <p:nvPr/>
        </p:nvSpPr>
        <p:spPr>
          <a:xfrm>
            <a:off x="1371600" y="2928937"/>
            <a:ext cx="53340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Georgia"/>
                <a:ea typeface="Georgia"/>
                <a:cs typeface="Georgia"/>
                <a:sym typeface="Georgia"/>
              </a:defRPr>
            </a:lvl1pPr>
          </a:lstStyle>
          <a:p>
            <a:pPr/>
            <a:r>
              <a:t>X</a:t>
            </a:r>
          </a:p>
        </p:txBody>
      </p:sp>
      <p:sp>
        <p:nvSpPr>
          <p:cNvPr id="242" name="Shape 242"/>
          <p:cNvSpPr/>
          <p:nvPr/>
        </p:nvSpPr>
        <p:spPr>
          <a:xfrm>
            <a:off x="2663825" y="4191000"/>
            <a:ext cx="533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Georgia"/>
                <a:ea typeface="Georgia"/>
                <a:cs typeface="Georgia"/>
                <a:sym typeface="Georgia"/>
              </a:defRPr>
            </a:lvl1pPr>
          </a:lstStyle>
          <a:p>
            <a:pPr/>
            <a:r>
              <a:t>X</a:t>
            </a:r>
          </a:p>
        </p:txBody>
      </p:sp>
      <p:sp>
        <p:nvSpPr>
          <p:cNvPr id="243" name="Shape 243"/>
          <p:cNvSpPr/>
          <p:nvPr/>
        </p:nvSpPr>
        <p:spPr>
          <a:xfrm>
            <a:off x="2076450" y="4252912"/>
            <a:ext cx="53340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Georgia"/>
                <a:ea typeface="Georgia"/>
                <a:cs typeface="Georgia"/>
                <a:sym typeface="Georgia"/>
              </a:defRPr>
            </a:lvl1pPr>
          </a:lstStyle>
          <a:p>
            <a:pPr/>
            <a:r>
              <a:t>X</a:t>
            </a:r>
          </a:p>
        </p:txBody>
      </p:sp>
      <p:sp>
        <p:nvSpPr>
          <p:cNvPr id="244" name="Shape 244"/>
          <p:cNvSpPr/>
          <p:nvPr/>
        </p:nvSpPr>
        <p:spPr>
          <a:xfrm>
            <a:off x="1292225" y="3744912"/>
            <a:ext cx="53340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Georgia"/>
                <a:ea typeface="Georgia"/>
                <a:cs typeface="Georgia"/>
                <a:sym typeface="Georgia"/>
              </a:defRPr>
            </a:lvl1pPr>
          </a:lstStyle>
          <a:p>
            <a:pPr/>
            <a:r>
              <a:t>X</a:t>
            </a:r>
          </a:p>
        </p:txBody>
      </p:sp>
      <p:sp>
        <p:nvSpPr>
          <p:cNvPr id="245" name="Shape 245"/>
          <p:cNvSpPr/>
          <p:nvPr/>
        </p:nvSpPr>
        <p:spPr>
          <a:xfrm>
            <a:off x="2827337" y="3686175"/>
            <a:ext cx="533401"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Georgia"/>
                <a:ea typeface="Georgia"/>
                <a:cs typeface="Georgia"/>
                <a:sym typeface="Georgia"/>
              </a:defRPr>
            </a:lvl1pPr>
          </a:lstStyle>
          <a:p>
            <a:pPr/>
            <a:r>
              <a:t>X</a:t>
            </a:r>
          </a:p>
        </p:txBody>
      </p:sp>
      <p:sp>
        <p:nvSpPr>
          <p:cNvPr id="246" name="Shape 246"/>
          <p:cNvSpPr/>
          <p:nvPr/>
        </p:nvSpPr>
        <p:spPr>
          <a:xfrm>
            <a:off x="3467100" y="3455987"/>
            <a:ext cx="53340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Georgia"/>
                <a:ea typeface="Georgia"/>
                <a:cs typeface="Georgia"/>
                <a:sym typeface="Georgia"/>
              </a:defRPr>
            </a:lvl1pPr>
          </a:lstStyle>
          <a:p>
            <a:pPr/>
            <a:r>
              <a:t>X</a:t>
            </a:r>
          </a:p>
        </p:txBody>
      </p:sp>
      <p:sp>
        <p:nvSpPr>
          <p:cNvPr id="247" name="Shape 247"/>
          <p:cNvSpPr/>
          <p:nvPr/>
        </p:nvSpPr>
        <p:spPr>
          <a:xfrm>
            <a:off x="4271962" y="2514600"/>
            <a:ext cx="533401"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Georgia"/>
                <a:ea typeface="Georgia"/>
                <a:cs typeface="Georgia"/>
                <a:sym typeface="Georgia"/>
              </a:defRPr>
            </a:lvl1pPr>
          </a:lstStyle>
          <a:p>
            <a:pPr/>
            <a:r>
              <a:t>X</a:t>
            </a:r>
          </a:p>
        </p:txBody>
      </p:sp>
      <p:sp>
        <p:nvSpPr>
          <p:cNvPr id="248" name="Shape 248"/>
          <p:cNvSpPr/>
          <p:nvPr/>
        </p:nvSpPr>
        <p:spPr>
          <a:xfrm>
            <a:off x="5334000" y="3455987"/>
            <a:ext cx="53340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Georgia"/>
                <a:ea typeface="Georgia"/>
                <a:cs typeface="Georgia"/>
                <a:sym typeface="Georgia"/>
              </a:defRPr>
            </a:lvl1pPr>
          </a:lstStyle>
          <a:p>
            <a:pPr/>
            <a:r>
              <a:t>X</a:t>
            </a:r>
          </a:p>
        </p:txBody>
      </p:sp>
      <p:sp>
        <p:nvSpPr>
          <p:cNvPr id="249" name="Shape 249"/>
          <p:cNvSpPr/>
          <p:nvPr/>
        </p:nvSpPr>
        <p:spPr>
          <a:xfrm>
            <a:off x="4321175" y="4583112"/>
            <a:ext cx="53340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Georgia"/>
                <a:ea typeface="Georgia"/>
                <a:cs typeface="Georgia"/>
                <a:sym typeface="Georgia"/>
              </a:defRPr>
            </a:lvl1pPr>
          </a:lstStyle>
          <a:p>
            <a:pPr/>
            <a:r>
              <a:t>X</a:t>
            </a:r>
          </a:p>
        </p:txBody>
      </p:sp>
      <p:sp>
        <p:nvSpPr>
          <p:cNvPr id="250" name="Shape 250"/>
          <p:cNvSpPr/>
          <p:nvPr/>
        </p:nvSpPr>
        <p:spPr>
          <a:xfrm flipV="1">
            <a:off x="1516062" y="3417887"/>
            <a:ext cx="244476" cy="1277938"/>
          </a:xfrm>
          <a:prstGeom prst="line">
            <a:avLst/>
          </a:prstGeom>
          <a:ln w="38100">
            <a:solidFill>
              <a:schemeClr val="accent1"/>
            </a:solidFill>
            <a:tailEnd type="triangle"/>
          </a:ln>
        </p:spPr>
        <p:txBody>
          <a:bodyPr lIns="45719" rIns="45719"/>
          <a:lstStyle/>
          <a:p>
            <a:pPr/>
          </a:p>
        </p:txBody>
      </p:sp>
      <p:sp>
        <p:nvSpPr>
          <p:cNvPr id="251" name="Shape 251"/>
          <p:cNvSpPr/>
          <p:nvPr/>
        </p:nvSpPr>
        <p:spPr>
          <a:xfrm flipV="1">
            <a:off x="1066800" y="4114800"/>
            <a:ext cx="693738" cy="1595438"/>
          </a:xfrm>
          <a:prstGeom prst="line">
            <a:avLst/>
          </a:prstGeom>
          <a:ln w="38100">
            <a:solidFill>
              <a:schemeClr val="accent1"/>
            </a:solidFill>
            <a:tailEnd type="triangle"/>
          </a:ln>
        </p:spPr>
        <p:txBody>
          <a:bodyPr lIns="45719" rIns="45719"/>
          <a:lstStyle/>
          <a:p>
            <a:pPr/>
          </a:p>
        </p:txBody>
      </p:sp>
      <p:sp>
        <p:nvSpPr>
          <p:cNvPr id="252" name="Shape 252"/>
          <p:cNvSpPr/>
          <p:nvPr/>
        </p:nvSpPr>
        <p:spPr>
          <a:xfrm>
            <a:off x="896937" y="5710237"/>
            <a:ext cx="7332663" cy="884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2 small circles (dots) 5-6 in. diameter, behind each goal- 5 yds. from the goal line extended and in line with the 8m arch. Painted white or contrasting color may be temporary substance spray paint, chalk…</a:t>
            </a:r>
          </a:p>
        </p:txBody>
      </p:sp>
      <p:sp>
        <p:nvSpPr>
          <p:cNvPr id="253" name="Shape 253"/>
          <p:cNvSpPr/>
          <p:nvPr/>
        </p:nvSpPr>
        <p:spPr>
          <a:xfrm>
            <a:off x="4724400" y="152400"/>
            <a:ext cx="4191000" cy="14174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Table: required a visible possession indicator. It may be a small cone or other object move side to side indicate possession pointing to direction of offense </a:t>
            </a:r>
          </a:p>
        </p:txBody>
      </p:sp>
      <p:sp>
        <p:nvSpPr>
          <p:cNvPr id="254" name="Shape 254"/>
          <p:cNvSpPr/>
          <p:nvPr/>
        </p:nvSpPr>
        <p:spPr>
          <a:xfrm>
            <a:off x="7924799" y="2552699"/>
            <a:ext cx="1143002" cy="19508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pPr>
            <a:r>
              <a:t>Critical Scoring Area </a:t>
            </a:r>
            <a:r>
              <a:rPr b="0"/>
              <a:t>from the 12m extended to the endline</a:t>
            </a:r>
          </a:p>
        </p:txBody>
      </p:sp>
      <p:sp>
        <p:nvSpPr>
          <p:cNvPr id="255" name="Shape 255"/>
          <p:cNvSpPr/>
          <p:nvPr/>
        </p:nvSpPr>
        <p:spPr>
          <a:xfrm>
            <a:off x="6726237" y="3522662"/>
            <a:ext cx="533401"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Georgia"/>
                <a:ea typeface="Georgia"/>
                <a:cs typeface="Georgia"/>
                <a:sym typeface="Georgia"/>
              </a:defRPr>
            </a:lvl1pPr>
          </a:lstStyle>
          <a:p>
            <a:pPr/>
            <a:r>
              <a:t>X</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7" name="Shape 257"/>
          <p:cNvSpPr/>
          <p:nvPr>
            <p:ph type="title" idx="4294967295"/>
          </p:nvPr>
        </p:nvSpPr>
        <p:spPr>
          <a:xfrm>
            <a:off x="301625" y="228600"/>
            <a:ext cx="8534400" cy="758825"/>
          </a:xfrm>
          <a:prstGeom prst="rect">
            <a:avLst/>
          </a:prstGeom>
        </p:spPr>
        <p:txBody>
          <a:bodyPr/>
          <a:lstStyle/>
          <a:p>
            <a:pPr/>
            <a:r>
              <a:t>Directions for 8m and 12m Fan</a:t>
            </a:r>
          </a:p>
        </p:txBody>
      </p:sp>
      <p:pic>
        <p:nvPicPr>
          <p:cNvPr id="258" name="image.png"/>
          <p:cNvPicPr>
            <a:picLocks noChangeAspect="1"/>
          </p:cNvPicPr>
          <p:nvPr/>
        </p:nvPicPr>
        <p:blipFill>
          <a:blip r:embed="rId2">
            <a:extLst/>
          </a:blip>
          <a:srcRect l="0" t="1638" r="0" b="0"/>
          <a:stretch>
            <a:fillRect/>
          </a:stretch>
        </p:blipFill>
        <p:spPr>
          <a:xfrm>
            <a:off x="914400" y="1447799"/>
            <a:ext cx="7319963" cy="4918077"/>
          </a:xfrm>
          <a:prstGeom prst="rect">
            <a:avLst/>
          </a:prstGeom>
          <a:ln w="12700">
            <a:miter lim="400000"/>
          </a:ln>
        </p:spPr>
      </p:pic>
      <p:sp>
        <p:nvSpPr>
          <p:cNvPr id="259" name="Shape 259"/>
          <p:cNvSpPr/>
          <p:nvPr/>
        </p:nvSpPr>
        <p:spPr>
          <a:xfrm>
            <a:off x="2057400" y="1955800"/>
            <a:ext cx="198438" cy="152400"/>
          </a:xfrm>
          <a:prstGeom prst="ellipse">
            <a:avLst/>
          </a:prstGeom>
          <a:solidFill>
            <a:schemeClr val="accent1"/>
          </a:solidFill>
          <a:ln w="11429">
            <a:solidFill>
              <a:srgbClr val="994733"/>
            </a:solidFill>
            <a:prstDash val="sysDash"/>
          </a:ln>
        </p:spPr>
        <p:txBody>
          <a:bodyPr lIns="45719" rIns="45719" anchor="ctr"/>
          <a:lstStyle/>
          <a:p>
            <a:pPr algn="ctr">
              <a:defRPr>
                <a:solidFill>
                  <a:srgbClr val="FFFFFF"/>
                </a:solidFill>
              </a:defRPr>
            </a:pPr>
          </a:p>
        </p:txBody>
      </p:sp>
      <p:sp>
        <p:nvSpPr>
          <p:cNvPr id="260" name="Shape 260"/>
          <p:cNvSpPr/>
          <p:nvPr/>
        </p:nvSpPr>
        <p:spPr>
          <a:xfrm>
            <a:off x="6781800" y="2032000"/>
            <a:ext cx="198438" cy="152400"/>
          </a:xfrm>
          <a:prstGeom prst="ellipse">
            <a:avLst/>
          </a:prstGeom>
          <a:solidFill>
            <a:schemeClr val="accent1"/>
          </a:solidFill>
          <a:ln w="11429">
            <a:solidFill>
              <a:srgbClr val="994733"/>
            </a:solidFill>
            <a:prstDash val="sysDash"/>
          </a:ln>
        </p:spPr>
        <p:txBody>
          <a:bodyPr lIns="45719" rIns="45719" anchor="ctr"/>
          <a:lstStyle/>
          <a:p>
            <a:pPr algn="ctr">
              <a:defRPr>
                <a:solidFill>
                  <a:srgbClr val="FFFFFF"/>
                </a:solidFill>
              </a:defRPr>
            </a:pPr>
          </a:p>
        </p:txBody>
      </p:sp>
      <p:sp>
        <p:nvSpPr>
          <p:cNvPr id="261" name="Shape 261"/>
          <p:cNvSpPr/>
          <p:nvPr/>
        </p:nvSpPr>
        <p:spPr>
          <a:xfrm>
            <a:off x="6629400" y="1585912"/>
            <a:ext cx="13716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5 yards</a:t>
            </a:r>
          </a:p>
        </p:txBody>
      </p:sp>
      <p:sp>
        <p:nvSpPr>
          <p:cNvPr id="262" name="Shape 262"/>
          <p:cNvSpPr/>
          <p:nvPr/>
        </p:nvSpPr>
        <p:spPr>
          <a:xfrm>
            <a:off x="6629400" y="2032000"/>
            <a:ext cx="0" cy="330200"/>
          </a:xfrm>
          <a:prstGeom prst="line">
            <a:avLst/>
          </a:prstGeom>
          <a:ln>
            <a:solidFill>
              <a:schemeClr val="accent1"/>
            </a:solidFill>
            <a:tailEnd type="triangle"/>
          </a:ln>
        </p:spPr>
        <p:txBody>
          <a:bodyPr lIns="45719" rIns="45719"/>
          <a:lstStyle/>
          <a:p>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4" name="Shape 264"/>
          <p:cNvSpPr/>
          <p:nvPr>
            <p:ph type="title" idx="4294967295"/>
          </p:nvPr>
        </p:nvSpPr>
        <p:spPr>
          <a:xfrm>
            <a:off x="301625" y="228600"/>
            <a:ext cx="8534400" cy="758825"/>
          </a:xfrm>
          <a:prstGeom prst="rect">
            <a:avLst/>
          </a:prstGeom>
        </p:spPr>
        <p:txBody>
          <a:bodyPr/>
          <a:lstStyle>
            <a:lvl1pPr>
              <a:defRPr b="1"/>
            </a:lvl1pPr>
          </a:lstStyle>
          <a:p>
            <a:pPr/>
            <a:r>
              <a:t>Equipment</a:t>
            </a:r>
          </a:p>
        </p:txBody>
      </p:sp>
      <p:sp>
        <p:nvSpPr>
          <p:cNvPr id="265" name="Shape 265"/>
          <p:cNvSpPr/>
          <p:nvPr>
            <p:ph type="body" idx="4294967295"/>
          </p:nvPr>
        </p:nvSpPr>
        <p:spPr>
          <a:xfrm>
            <a:off x="152400" y="1371600"/>
            <a:ext cx="8839200" cy="5029200"/>
          </a:xfrm>
          <a:prstGeom prst="rect">
            <a:avLst/>
          </a:prstGeom>
        </p:spPr>
        <p:txBody>
          <a:bodyPr/>
          <a:lstStyle/>
          <a:p>
            <a:pPr>
              <a:buChar char="●"/>
            </a:pPr>
            <a:r>
              <a:t>Pre-Game</a:t>
            </a:r>
          </a:p>
          <a:p>
            <a:pPr lvl="1" marL="547687" indent="-273050">
              <a:spcBef>
                <a:spcPts val="0"/>
              </a:spcBef>
              <a:buClr>
                <a:schemeClr val="accent2"/>
              </a:buClr>
              <a:buFont typeface="Wingdings"/>
              <a:defRPr sz="2200"/>
            </a:pPr>
            <a:r>
              <a:t>Captains meeting: coin toss select direction or possession arrow</a:t>
            </a:r>
          </a:p>
          <a:p>
            <a:pPr lvl="1" marL="547687" indent="-273050">
              <a:spcBef>
                <a:spcPts val="0"/>
              </a:spcBef>
              <a:buClr>
                <a:schemeClr val="accent2"/>
              </a:buClr>
              <a:buFont typeface="Wingdings"/>
              <a:defRPr sz="2200"/>
            </a:pPr>
            <a:r>
              <a:t>Coaches verify players are legally and properly equipped</a:t>
            </a:r>
          </a:p>
          <a:p>
            <a:pPr lvl="1" marL="547687" indent="-273050">
              <a:spcBef>
                <a:spcPts val="0"/>
              </a:spcBef>
              <a:buClr>
                <a:schemeClr val="accent2"/>
              </a:buClr>
              <a:buFont typeface="Wingdings"/>
              <a:defRPr sz="2200"/>
            </a:pPr>
            <a:r>
              <a:t>Equipment check</a:t>
            </a:r>
          </a:p>
          <a:p>
            <a:pPr lvl="2" marL="822325" indent="-228600">
              <a:spcBef>
                <a:spcPts val="0"/>
              </a:spcBef>
              <a:buClr>
                <a:srgbClr val="8CADAE"/>
              </a:buClr>
              <a:defRPr sz="2000"/>
            </a:pPr>
            <a:r>
              <a:t>Players line up </a:t>
            </a:r>
          </a:p>
          <a:p>
            <a:pPr lvl="2" marL="822325" indent="-228600">
              <a:spcBef>
                <a:spcPts val="0"/>
              </a:spcBef>
              <a:buClr>
                <a:srgbClr val="8CADAE"/>
              </a:buClr>
              <a:defRPr b="1" sz="2000" u="sng"/>
            </a:pPr>
            <a:r>
              <a:t>12U-14U</a:t>
            </a:r>
            <a:r>
              <a:rPr b="0" u="none"/>
              <a:t> Regulation sticks need to see the top of the ball above the top of the crosse’s wall. </a:t>
            </a:r>
            <a:r>
              <a:rPr i="1" u="none"/>
              <a:t>Recessed</a:t>
            </a:r>
            <a:r>
              <a:rPr b="0" u="none"/>
              <a:t> screw must be used</a:t>
            </a:r>
          </a:p>
          <a:p>
            <a:pPr lvl="2" marL="822325" indent="-228600">
              <a:spcBef>
                <a:spcPts val="0"/>
              </a:spcBef>
              <a:buClr>
                <a:srgbClr val="8CADAE"/>
              </a:buClr>
              <a:defRPr b="1" sz="2000" u="sng"/>
            </a:pPr>
            <a:r>
              <a:t>8U-10U</a:t>
            </a:r>
            <a:r>
              <a:rPr b="0" u="none"/>
              <a:t> Regulation sticks with modified pockets </a:t>
            </a:r>
            <a:r>
              <a:rPr i="1" u="none"/>
              <a:t>Recessed</a:t>
            </a:r>
            <a:r>
              <a:rPr b="0" u="none"/>
              <a:t> screw must be used</a:t>
            </a:r>
          </a:p>
          <a:p>
            <a:pPr lvl="3" marL="1096962" indent="-228600">
              <a:spcBef>
                <a:spcPts val="0"/>
              </a:spcBef>
              <a:buClr>
                <a:srgbClr val="8C7B70"/>
              </a:buClr>
              <a:buFont typeface="Wingdings"/>
              <a:defRPr sz="2000"/>
            </a:pPr>
            <a:r>
              <a:t>Field Players No Mesh</a:t>
            </a:r>
          </a:p>
          <a:p>
            <a:pPr lvl="3" marL="1096962" indent="-228600">
              <a:spcBef>
                <a:spcPts val="0"/>
              </a:spcBef>
              <a:buClr>
                <a:srgbClr val="8C7B70"/>
              </a:buClr>
              <a:buFont typeface="Wingdings"/>
              <a:defRPr sz="2000"/>
            </a:pPr>
            <a:r>
              <a:t>Shorter stick length to fit player's arm</a:t>
            </a:r>
          </a:p>
          <a:p>
            <a:pPr lvl="3" marL="1096962" indent="-228600">
              <a:spcBef>
                <a:spcPts val="0"/>
              </a:spcBef>
              <a:buClr>
                <a:srgbClr val="8C7B70"/>
              </a:buClr>
              <a:buFont typeface="Wingdings"/>
              <a:defRPr sz="2000"/>
            </a:pPr>
            <a:r>
              <a:t>Modified pocket no more than half of the ball may fall below the bottom sidewall</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7" name="Shape 267"/>
          <p:cNvSpPr/>
          <p:nvPr>
            <p:ph type="title" idx="4294967295"/>
          </p:nvPr>
        </p:nvSpPr>
        <p:spPr>
          <a:xfrm>
            <a:off x="301625" y="228600"/>
            <a:ext cx="8534400" cy="758825"/>
          </a:xfrm>
          <a:prstGeom prst="rect">
            <a:avLst/>
          </a:prstGeom>
        </p:spPr>
        <p:txBody>
          <a:bodyPr/>
          <a:lstStyle>
            <a:lvl1pPr>
              <a:defRPr b="1"/>
            </a:lvl1pPr>
          </a:lstStyle>
          <a:p>
            <a:pPr/>
            <a:r>
              <a:t>Equipment</a:t>
            </a:r>
          </a:p>
        </p:txBody>
      </p:sp>
      <p:sp>
        <p:nvSpPr>
          <p:cNvPr id="268" name="Shape 268"/>
          <p:cNvSpPr/>
          <p:nvPr>
            <p:ph type="body" idx="4294967295"/>
          </p:nvPr>
        </p:nvSpPr>
        <p:spPr>
          <a:xfrm>
            <a:off x="152400" y="1295400"/>
            <a:ext cx="8839200" cy="5334000"/>
          </a:xfrm>
          <a:prstGeom prst="rect">
            <a:avLst/>
          </a:prstGeom>
        </p:spPr>
        <p:txBody>
          <a:bodyPr/>
          <a:lstStyle/>
          <a:p>
            <a:pPr>
              <a:buChar char="●"/>
              <a:defRPr b="1" sz="2600"/>
            </a:pPr>
            <a:r>
              <a:t>FIELD PLAYER</a:t>
            </a:r>
            <a:r>
              <a:rPr b="0"/>
              <a:t>: </a:t>
            </a:r>
          </a:p>
          <a:p>
            <a:pPr lvl="1" marL="547687" indent="-273050">
              <a:spcBef>
                <a:spcPts val="0"/>
              </a:spcBef>
              <a:buClr>
                <a:schemeClr val="accent2"/>
              </a:buClr>
              <a:buFont typeface="Wingdings"/>
              <a:defRPr sz="2000"/>
            </a:pPr>
            <a:r>
              <a:t>ASTM standard </a:t>
            </a:r>
            <a:r>
              <a:rPr sz="2200"/>
              <a:t>F3077 </a:t>
            </a:r>
            <a:r>
              <a:t>eye protection</a:t>
            </a:r>
          </a:p>
          <a:p>
            <a:pPr lvl="1" marL="547687" indent="-273050">
              <a:spcBef>
                <a:spcPts val="0"/>
              </a:spcBef>
              <a:buClr>
                <a:schemeClr val="accent2"/>
              </a:buClr>
              <a:buFont typeface="Wingdings"/>
              <a:defRPr b="1" sz="2000">
                <a:solidFill>
                  <a:srgbClr val="FF0000"/>
                </a:solidFill>
              </a:defRPr>
            </a:pPr>
            <a:r>
              <a:t>NEW </a:t>
            </a:r>
            <a:r>
              <a:rPr b="0" sz="2200">
                <a:solidFill>
                  <a:srgbClr val="000000"/>
                </a:solidFill>
              </a:rPr>
              <a:t>-</a:t>
            </a:r>
            <a:r>
              <a:rPr b="0" i="1" sz="2200" u="sng">
                <a:solidFill>
                  <a:srgbClr val="000000"/>
                </a:solidFill>
              </a:rPr>
              <a:t>may</a:t>
            </a:r>
            <a:r>
              <a:rPr b="0" sz="2200">
                <a:solidFill>
                  <a:srgbClr val="000000"/>
                </a:solidFill>
              </a:rPr>
              <a:t> wear a helmet </a:t>
            </a:r>
            <a:endParaRPr sz="2200"/>
          </a:p>
          <a:p>
            <a:pPr lvl="2" marL="822325" indent="-273050">
              <a:spcBef>
                <a:spcPts val="0"/>
              </a:spcBef>
              <a:buClr>
                <a:srgbClr val="8CADAE"/>
              </a:buClr>
              <a:buFont typeface="Wingdings"/>
              <a:buChar char="○"/>
              <a:defRPr b="1" sz="2000"/>
            </a:pPr>
            <a:r>
              <a:t>ONLY </a:t>
            </a:r>
            <a:r>
              <a:rPr b="0"/>
              <a:t>ASTM standard </a:t>
            </a:r>
            <a:r>
              <a:rPr b="0" sz="2200"/>
              <a:t>F3137</a:t>
            </a:r>
            <a:r>
              <a:rPr b="0"/>
              <a:t> </a:t>
            </a:r>
          </a:p>
          <a:p>
            <a:pPr lvl="3" marL="1096962" indent="-273050">
              <a:spcBef>
                <a:spcPts val="0"/>
              </a:spcBef>
              <a:buClr>
                <a:srgbClr val="8C7B70"/>
              </a:buClr>
              <a:buFont typeface="Wingdings"/>
              <a:defRPr sz="2000"/>
            </a:pPr>
            <a:r>
              <a:t>Cascade and Hummingbird</a:t>
            </a:r>
          </a:p>
          <a:p>
            <a:pPr lvl="4" marL="1371600" indent="-273050">
              <a:spcBef>
                <a:spcPts val="0"/>
              </a:spcBef>
              <a:buClr>
                <a:srgbClr val="8FB08C"/>
              </a:buClr>
              <a:buFont typeface="Wingdings"/>
              <a:buChar char="○"/>
              <a:defRPr sz="1800"/>
            </a:pPr>
            <a:r>
              <a:t>Cascade has attached the ASTM </a:t>
            </a:r>
            <a:r>
              <a:rPr sz="2000"/>
              <a:t>F3077</a:t>
            </a:r>
            <a:r>
              <a:t> googles with the helmet</a:t>
            </a:r>
          </a:p>
          <a:p>
            <a:pPr lvl="4" marL="1371600" indent="-273050">
              <a:spcBef>
                <a:spcPts val="0"/>
              </a:spcBef>
              <a:buClr>
                <a:srgbClr val="8FB08C"/>
              </a:buClr>
              <a:buFont typeface="Wingdings"/>
              <a:buChar char="○"/>
              <a:defRPr sz="1800"/>
            </a:pPr>
            <a:r>
              <a:t>Hummingbird ASTM </a:t>
            </a:r>
            <a:r>
              <a:rPr sz="2000"/>
              <a:t>3137</a:t>
            </a:r>
            <a:r>
              <a:t> only</a:t>
            </a:r>
          </a:p>
        </p:txBody>
      </p:sp>
      <p:pic>
        <p:nvPicPr>
          <p:cNvPr id="269" name="image.jpeg"/>
          <p:cNvPicPr>
            <a:picLocks noChangeAspect="1"/>
          </p:cNvPicPr>
          <p:nvPr/>
        </p:nvPicPr>
        <p:blipFill>
          <a:blip r:embed="rId2">
            <a:extLst/>
          </a:blip>
          <a:srcRect l="45031" t="14477" r="9574" b="0"/>
          <a:stretch>
            <a:fillRect/>
          </a:stretch>
        </p:blipFill>
        <p:spPr>
          <a:xfrm>
            <a:off x="1676400" y="4641849"/>
            <a:ext cx="1828800" cy="1730377"/>
          </a:xfrm>
          <a:prstGeom prst="rect">
            <a:avLst/>
          </a:prstGeom>
          <a:ln w="12700">
            <a:miter lim="400000"/>
          </a:ln>
        </p:spPr>
      </p:pic>
      <p:sp>
        <p:nvSpPr>
          <p:cNvPr id="270" name="Shape 270"/>
          <p:cNvSpPr/>
          <p:nvPr/>
        </p:nvSpPr>
        <p:spPr>
          <a:xfrm>
            <a:off x="3810000" y="4641850"/>
            <a:ext cx="1752600" cy="16841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r>
              <a:t>SOFT</a:t>
            </a:r>
          </a:p>
          <a:p>
            <a:pPr algn="ctr"/>
            <a:r>
              <a:t>HEADGEAR</a:t>
            </a:r>
          </a:p>
          <a:p>
            <a:pPr algn="ctr">
              <a:defRPr b="1"/>
            </a:pPr>
            <a:r>
              <a:t>NOT</a:t>
            </a:r>
          </a:p>
          <a:p>
            <a:pPr algn="ctr">
              <a:defRPr b="1"/>
            </a:pPr>
            <a:r>
              <a:t>APPROVED</a:t>
            </a:r>
          </a:p>
          <a:p>
            <a:pPr algn="ctr">
              <a:defRPr b="1"/>
            </a:pPr>
            <a:r>
              <a:t>NOT ALLOWED </a:t>
            </a:r>
          </a:p>
        </p:txBody>
      </p:sp>
      <p:pic>
        <p:nvPicPr>
          <p:cNvPr id="271" name="image.png"/>
          <p:cNvPicPr>
            <a:picLocks noChangeAspect="1"/>
          </p:cNvPicPr>
          <p:nvPr/>
        </p:nvPicPr>
        <p:blipFill>
          <a:blip r:embed="rId3">
            <a:extLst/>
          </a:blip>
          <a:srcRect l="74755" t="0" r="0" b="11503"/>
          <a:stretch>
            <a:fillRect/>
          </a:stretch>
        </p:blipFill>
        <p:spPr>
          <a:xfrm>
            <a:off x="5843587" y="4641849"/>
            <a:ext cx="1476376" cy="1728789"/>
          </a:xfrm>
          <a:prstGeom prst="rect">
            <a:avLst/>
          </a:prstGeom>
          <a:ln w="12700">
            <a:miter lim="400000"/>
          </a:ln>
        </p:spPr>
      </p:pic>
      <p:pic>
        <p:nvPicPr>
          <p:cNvPr id="272" name="image.png"/>
          <p:cNvPicPr>
            <a:picLocks noChangeAspect="1"/>
          </p:cNvPicPr>
          <p:nvPr/>
        </p:nvPicPr>
        <p:blipFill>
          <a:blip r:embed="rId4">
            <a:extLst/>
          </a:blip>
          <a:srcRect l="0" t="13749" r="0" b="12501"/>
          <a:stretch>
            <a:fillRect/>
          </a:stretch>
        </p:blipFill>
        <p:spPr>
          <a:xfrm>
            <a:off x="5562600" y="1571624"/>
            <a:ext cx="1501775" cy="1477964"/>
          </a:xfrm>
          <a:prstGeom prst="rect">
            <a:avLst/>
          </a:prstGeom>
          <a:ln w="12700">
            <a:miter lim="400000"/>
          </a:ln>
        </p:spPr>
      </p:pic>
      <p:pic>
        <p:nvPicPr>
          <p:cNvPr id="273" name="image.jpeg"/>
          <p:cNvPicPr>
            <a:picLocks noChangeAspect="1"/>
          </p:cNvPicPr>
          <p:nvPr/>
        </p:nvPicPr>
        <p:blipFill>
          <a:blip r:embed="rId5">
            <a:extLst/>
          </a:blip>
          <a:srcRect l="14781" t="14779" r="57545" b="39936"/>
          <a:stretch>
            <a:fillRect/>
          </a:stretch>
        </p:blipFill>
        <p:spPr>
          <a:xfrm>
            <a:off x="7077075" y="1635125"/>
            <a:ext cx="1758950" cy="1439863"/>
          </a:xfrm>
          <a:prstGeom prst="rect">
            <a:avLst/>
          </a:prstGeom>
          <a:ln w="12700">
            <a:miter lim="400000"/>
          </a:ln>
        </p:spPr>
      </p:pic>
      <p:sp>
        <p:nvSpPr>
          <p:cNvPr id="274" name="Shape 274"/>
          <p:cNvSpPr/>
          <p:nvPr/>
        </p:nvSpPr>
        <p:spPr>
          <a:xfrm flipV="1">
            <a:off x="4495800" y="2590799"/>
            <a:ext cx="1524001" cy="228602"/>
          </a:xfrm>
          <a:prstGeom prst="line">
            <a:avLst/>
          </a:prstGeom>
          <a:ln>
            <a:solidFill>
              <a:schemeClr val="accent1"/>
            </a:solidFill>
            <a:tailEnd type="triangle"/>
          </a:ln>
        </p:spPr>
        <p:txBody>
          <a:bodyPr lIns="45719" rIns="45719"/>
          <a:lstStyle/>
          <a:p>
            <a:pPr/>
          </a:p>
        </p:txBody>
      </p:sp>
      <p:sp>
        <p:nvSpPr>
          <p:cNvPr id="275" name="Shape 275"/>
          <p:cNvSpPr/>
          <p:nvPr/>
        </p:nvSpPr>
        <p:spPr>
          <a:xfrm flipV="1">
            <a:off x="5257799" y="2581275"/>
            <a:ext cx="1323976" cy="744538"/>
          </a:xfrm>
          <a:prstGeom prst="line">
            <a:avLst/>
          </a:prstGeom>
          <a:ln>
            <a:solidFill>
              <a:schemeClr val="accent1"/>
            </a:solidFill>
            <a:tailEnd type="triangle"/>
          </a:ln>
        </p:spPr>
        <p:txBody>
          <a:bodyPr lIns="45719" rIns="45719"/>
          <a:lstStyle/>
          <a:p>
            <a:pPr/>
          </a:p>
        </p:txBody>
      </p:sp>
      <p:pic>
        <p:nvPicPr>
          <p:cNvPr id="276" name="image.png"/>
          <p:cNvPicPr>
            <a:picLocks noChangeAspect="1"/>
          </p:cNvPicPr>
          <p:nvPr/>
        </p:nvPicPr>
        <p:blipFill>
          <a:blip r:embed="rId6">
            <a:extLst/>
          </a:blip>
          <a:stretch>
            <a:fillRect/>
          </a:stretch>
        </p:blipFill>
        <p:spPr>
          <a:xfrm>
            <a:off x="5210175" y="3678237"/>
            <a:ext cx="1266825" cy="941388"/>
          </a:xfrm>
          <a:prstGeom prst="rect">
            <a:avLst/>
          </a:prstGeom>
          <a:ln w="12700">
            <a:miter lim="400000"/>
          </a:ln>
        </p:spPr>
      </p:pic>
      <p:sp>
        <p:nvSpPr>
          <p:cNvPr id="277" name="Shape 277"/>
          <p:cNvSpPr/>
          <p:nvPr/>
        </p:nvSpPr>
        <p:spPr>
          <a:xfrm>
            <a:off x="4686300" y="3767137"/>
            <a:ext cx="523876" cy="381001"/>
          </a:xfrm>
          <a:prstGeom prst="line">
            <a:avLst/>
          </a:prstGeom>
          <a:ln>
            <a:solidFill>
              <a:schemeClr val="accent1"/>
            </a:solidFill>
            <a:tailEnd type="triangle"/>
          </a:ln>
        </p:spPr>
        <p:txBody>
          <a:bodyPr lIns="45719" rIns="45719"/>
          <a:lstStyle/>
          <a:p>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9" name="Shape 279"/>
          <p:cNvSpPr/>
          <p:nvPr>
            <p:ph type="title" idx="4294967295"/>
          </p:nvPr>
        </p:nvSpPr>
        <p:spPr>
          <a:xfrm>
            <a:off x="301625" y="228600"/>
            <a:ext cx="8534400" cy="758825"/>
          </a:xfrm>
          <a:prstGeom prst="rect">
            <a:avLst/>
          </a:prstGeom>
        </p:spPr>
        <p:txBody>
          <a:bodyPr/>
          <a:lstStyle>
            <a:lvl1pPr>
              <a:defRPr b="1"/>
            </a:lvl1pPr>
          </a:lstStyle>
          <a:p>
            <a:pPr/>
            <a:r>
              <a:t>Equipment</a:t>
            </a:r>
          </a:p>
        </p:txBody>
      </p:sp>
      <p:sp>
        <p:nvSpPr>
          <p:cNvPr id="280" name="Shape 280"/>
          <p:cNvSpPr/>
          <p:nvPr>
            <p:ph type="body" idx="4294967295"/>
          </p:nvPr>
        </p:nvSpPr>
        <p:spPr>
          <a:xfrm>
            <a:off x="152400" y="1295400"/>
            <a:ext cx="8839200" cy="5334000"/>
          </a:xfrm>
          <a:prstGeom prst="rect">
            <a:avLst/>
          </a:prstGeom>
        </p:spPr>
        <p:txBody>
          <a:bodyPr/>
          <a:lstStyle/>
          <a:p>
            <a:pPr lvl="1" marL="547687" indent="-273050">
              <a:spcBef>
                <a:spcPts val="0"/>
              </a:spcBef>
              <a:buClr>
                <a:schemeClr val="accent2"/>
              </a:buClr>
              <a:buFont typeface="Wingdings"/>
              <a:defRPr sz="2200"/>
            </a:pPr>
          </a:p>
          <a:p>
            <a:pPr lvl="1" marL="547687" indent="-273050">
              <a:spcBef>
                <a:spcPts val="0"/>
              </a:spcBef>
              <a:buClr>
                <a:schemeClr val="accent2"/>
              </a:buClr>
              <a:buFont typeface="Wingdings"/>
              <a:defRPr sz="2200"/>
            </a:pPr>
            <a:r>
              <a:t>Fitted mouthpiece:</a:t>
            </a:r>
          </a:p>
          <a:p>
            <a:pPr lvl="2" marL="822325" indent="-273050">
              <a:spcBef>
                <a:spcPts val="0"/>
              </a:spcBef>
              <a:buClr>
                <a:srgbClr val="8CADAE"/>
              </a:buClr>
              <a:buFont typeface="Wingdings"/>
              <a:buChar char="○"/>
              <a:defRPr i="1" sz="2000"/>
            </a:pPr>
            <a:r>
              <a:t> </a:t>
            </a:r>
            <a:r>
              <a:rPr b="1" sz="1800"/>
              <a:t>no protruding tabs </a:t>
            </a:r>
            <a:r>
              <a:rPr i="0" sz="1800"/>
              <a:t>do not use attachment to googles</a:t>
            </a:r>
          </a:p>
          <a:p>
            <a:pPr lvl="2" marL="822325" indent="-273050">
              <a:spcBef>
                <a:spcPts val="0"/>
              </a:spcBef>
              <a:buClr>
                <a:srgbClr val="8CADAE"/>
              </a:buClr>
              <a:buFont typeface="Wingdings"/>
              <a:buChar char="○"/>
              <a:defRPr i="1" sz="2000"/>
            </a:pPr>
            <a:r>
              <a:t> </a:t>
            </a:r>
            <a:r>
              <a:rPr sz="1800"/>
              <a:t>no graphics of white teeth</a:t>
            </a:r>
            <a:endParaRPr sz="1800"/>
          </a:p>
          <a:p>
            <a:pPr lvl="2" marL="822325" indent="-273050">
              <a:spcBef>
                <a:spcPts val="0"/>
              </a:spcBef>
              <a:buClr>
                <a:srgbClr val="8CADAE"/>
              </a:buClr>
              <a:buFont typeface="Wingdings"/>
              <a:buChar char="○"/>
              <a:defRPr i="1" sz="1800"/>
            </a:pPr>
            <a:r>
              <a:t>any color but white or clear</a:t>
            </a:r>
          </a:p>
          <a:p>
            <a:pPr lvl="1" marL="547687" indent="-273050">
              <a:spcBef>
                <a:spcPts val="0"/>
              </a:spcBef>
              <a:buClr>
                <a:schemeClr val="accent2"/>
              </a:buClr>
              <a:buFont typeface="Wingdings"/>
              <a:defRPr sz="2200"/>
            </a:pPr>
            <a:r>
              <a:t>Stick</a:t>
            </a:r>
          </a:p>
          <a:p>
            <a:pPr lvl="2" marL="822325" indent="-273050">
              <a:spcBef>
                <a:spcPts val="0"/>
              </a:spcBef>
              <a:buClr>
                <a:srgbClr val="8CADAE"/>
              </a:buClr>
              <a:defRPr sz="2000"/>
            </a:pPr>
            <a:r>
              <a:t>8U &amp; 10U women’s crosse, may have a modified pocket</a:t>
            </a:r>
          </a:p>
          <a:p>
            <a:pPr lvl="2" marL="822325" indent="-273050">
              <a:spcBef>
                <a:spcPts val="0"/>
              </a:spcBef>
              <a:buClr>
                <a:srgbClr val="8CADAE"/>
              </a:buClr>
              <a:defRPr sz="2000"/>
            </a:pPr>
            <a:r>
              <a:t>12U &amp; 14U women’s crosse, regulation pocket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2" name="Shape 282"/>
          <p:cNvSpPr/>
          <p:nvPr>
            <p:ph type="title" idx="4294967295"/>
          </p:nvPr>
        </p:nvSpPr>
        <p:spPr>
          <a:xfrm>
            <a:off x="301625" y="228600"/>
            <a:ext cx="8534400" cy="758825"/>
          </a:xfrm>
          <a:prstGeom prst="rect">
            <a:avLst/>
          </a:prstGeom>
        </p:spPr>
        <p:txBody>
          <a:bodyPr/>
          <a:lstStyle>
            <a:lvl1pPr>
              <a:defRPr b="1"/>
            </a:lvl1pPr>
          </a:lstStyle>
          <a:p>
            <a:pPr/>
            <a:r>
              <a:t>Equipment</a:t>
            </a:r>
          </a:p>
        </p:txBody>
      </p:sp>
      <p:sp>
        <p:nvSpPr>
          <p:cNvPr id="283" name="Shape 283"/>
          <p:cNvSpPr/>
          <p:nvPr>
            <p:ph type="body" idx="4294967295"/>
          </p:nvPr>
        </p:nvSpPr>
        <p:spPr>
          <a:xfrm>
            <a:off x="152400" y="1295400"/>
            <a:ext cx="8839200" cy="5334000"/>
          </a:xfrm>
          <a:prstGeom prst="rect">
            <a:avLst/>
          </a:prstGeom>
        </p:spPr>
        <p:txBody>
          <a:bodyPr/>
          <a:lstStyle/>
          <a:p>
            <a:pPr>
              <a:buChar char="●"/>
              <a:defRPr b="1" sz="2600"/>
            </a:pPr>
            <a:r>
              <a:t>GOALIE</a:t>
            </a:r>
            <a:r>
              <a:rPr b="0"/>
              <a:t>: </a:t>
            </a:r>
          </a:p>
          <a:p>
            <a:pPr lvl="1" marL="547687" indent="-273050">
              <a:spcBef>
                <a:spcPts val="0"/>
              </a:spcBef>
              <a:buClr>
                <a:schemeClr val="accent2"/>
              </a:buClr>
              <a:buFont typeface="Wingdings"/>
              <a:defRPr sz="2200"/>
            </a:pPr>
            <a:r>
              <a:t>Helmet  with face mask (NOCSAE), chinstrap</a:t>
            </a:r>
          </a:p>
          <a:p>
            <a:pPr lvl="1" marL="547687" indent="-273050">
              <a:spcBef>
                <a:spcPts val="0"/>
              </a:spcBef>
              <a:buClr>
                <a:schemeClr val="accent2"/>
              </a:buClr>
              <a:buFont typeface="Wingdings"/>
              <a:defRPr sz="2200"/>
            </a:pPr>
            <a:r>
              <a:t>Separate throat protector</a:t>
            </a:r>
          </a:p>
          <a:p>
            <a:pPr lvl="1" marL="547687" indent="-273050">
              <a:spcBef>
                <a:spcPts val="0"/>
              </a:spcBef>
              <a:buClr>
                <a:schemeClr val="accent2"/>
              </a:buClr>
              <a:buFont typeface="Wingdings"/>
              <a:defRPr sz="2200"/>
            </a:pPr>
            <a:r>
              <a:t>Fitted mouthpiece</a:t>
            </a:r>
          </a:p>
          <a:p>
            <a:pPr lvl="1" marL="547687" indent="-273050">
              <a:spcBef>
                <a:spcPts val="0"/>
              </a:spcBef>
              <a:buClr>
                <a:schemeClr val="accent2"/>
              </a:buClr>
              <a:buFont typeface="Wingdings"/>
              <a:defRPr sz="2200"/>
            </a:pPr>
            <a:r>
              <a:t>Padded gloves, chest protector, padded shins and thighs</a:t>
            </a:r>
          </a:p>
          <a:p>
            <a:pPr lvl="1" marL="547687" indent="-273050">
              <a:spcBef>
                <a:spcPts val="0"/>
              </a:spcBef>
              <a:buClr>
                <a:schemeClr val="accent2"/>
              </a:buClr>
              <a:buFont typeface="Wingdings"/>
              <a:defRPr sz="2200"/>
            </a:pPr>
            <a:r>
              <a:t>Recommended  padding on arms and shoulders</a:t>
            </a:r>
          </a:p>
          <a:p>
            <a:pPr lvl="1" marL="547687" indent="-273050">
              <a:spcBef>
                <a:spcPts val="0"/>
              </a:spcBef>
              <a:buClr>
                <a:schemeClr val="accent2"/>
              </a:buClr>
              <a:buFont typeface="Wingdings"/>
              <a:defRPr sz="2200"/>
            </a:pPr>
            <a:r>
              <a:t>Goalie stick </a:t>
            </a:r>
            <a:r>
              <a:rPr b="1" i="1"/>
              <a:t>Recessed</a:t>
            </a:r>
            <a:r>
              <a:t> screw must be used</a:t>
            </a:r>
          </a:p>
          <a:p>
            <a:pPr>
              <a:buSzPct val="100000"/>
              <a:buFont typeface="Arial"/>
              <a:defRPr b="1" sz="2600"/>
            </a:pPr>
            <a:r>
              <a:t>FACIAL ADORNMENT</a:t>
            </a:r>
            <a:r>
              <a:rPr i="1" sz="2200"/>
              <a:t>:</a:t>
            </a:r>
            <a:r>
              <a:rPr b="0" i="1" sz="2200">
                <a:solidFill>
                  <a:srgbClr val="FF0000"/>
                </a:solidFill>
              </a:rPr>
              <a:t> </a:t>
            </a:r>
            <a:r>
              <a:rPr b="0" sz="2200"/>
              <a:t>eye black worn on the face must be one solid stroke no logos, writing, numbers and shall be the length of the eye socket and above the cheekbone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Civic">
  <a:themeElements>
    <a:clrScheme name="Civic">
      <a:dk1>
        <a:srgbClr val="000000"/>
      </a:dk1>
      <a:lt1>
        <a:srgbClr val="C5D1D7"/>
      </a:lt1>
      <a:dk2>
        <a:srgbClr val="A7A7A7"/>
      </a:dk2>
      <a:lt2>
        <a:srgbClr val="535353"/>
      </a:lt2>
      <a:accent1>
        <a:srgbClr val="D16349"/>
      </a:accent1>
      <a:accent2>
        <a:srgbClr val="CCB400"/>
      </a:accent2>
      <a:accent3>
        <a:srgbClr val="9BBB59"/>
      </a:accent3>
      <a:accent4>
        <a:srgbClr val="8064A2"/>
      </a:accent4>
      <a:accent5>
        <a:srgbClr val="4BACC6"/>
      </a:accent5>
      <a:accent6>
        <a:srgbClr val="F79646"/>
      </a:accent6>
      <a:hlink>
        <a:srgbClr val="0000FF"/>
      </a:hlink>
      <a:folHlink>
        <a:srgbClr val="FF00FF"/>
      </a:folHlink>
    </a:clrScheme>
    <a:fontScheme name="Civic">
      <a:majorFont>
        <a:latin typeface="Helvetica Neue"/>
        <a:ea typeface="Helvetica Neue"/>
        <a:cs typeface="Helvetica Neue"/>
      </a:majorFont>
      <a:minorFont>
        <a:latin typeface="Helvetica"/>
        <a:ea typeface="Helvetica"/>
        <a:cs typeface="Helvetica"/>
      </a:minorFont>
    </a:fontScheme>
    <a:fmtScheme name="Civ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ivic">
  <a:themeElements>
    <a:clrScheme name="Civic">
      <a:dk1>
        <a:srgbClr val="000000"/>
      </a:dk1>
      <a:lt1>
        <a:srgbClr val="FFFFFF"/>
      </a:lt1>
      <a:dk2>
        <a:srgbClr val="A7A7A7"/>
      </a:dk2>
      <a:lt2>
        <a:srgbClr val="535353"/>
      </a:lt2>
      <a:accent1>
        <a:srgbClr val="D16349"/>
      </a:accent1>
      <a:accent2>
        <a:srgbClr val="CCB400"/>
      </a:accent2>
      <a:accent3>
        <a:srgbClr val="9BBB59"/>
      </a:accent3>
      <a:accent4>
        <a:srgbClr val="8064A2"/>
      </a:accent4>
      <a:accent5>
        <a:srgbClr val="4BACC6"/>
      </a:accent5>
      <a:accent6>
        <a:srgbClr val="F79646"/>
      </a:accent6>
      <a:hlink>
        <a:srgbClr val="0000FF"/>
      </a:hlink>
      <a:folHlink>
        <a:srgbClr val="FF00FF"/>
      </a:folHlink>
    </a:clrScheme>
    <a:fontScheme name="Civic">
      <a:majorFont>
        <a:latin typeface="Helvetica Neue"/>
        <a:ea typeface="Helvetica Neue"/>
        <a:cs typeface="Helvetica Neue"/>
      </a:majorFont>
      <a:minorFont>
        <a:latin typeface="Helvetica"/>
        <a:ea typeface="Helvetica"/>
        <a:cs typeface="Helvetica"/>
      </a:minorFont>
    </a:fontScheme>
    <a:fmtScheme name="Civ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